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0"/>
  </p:notesMasterIdLst>
  <p:sldIdLst>
    <p:sldId id="257" r:id="rId3"/>
    <p:sldId id="261" r:id="rId4"/>
    <p:sldId id="262" r:id="rId5"/>
    <p:sldId id="269" r:id="rId6"/>
    <p:sldId id="270" r:id="rId7"/>
    <p:sldId id="306" r:id="rId8"/>
    <p:sldId id="308" r:id="rId9"/>
    <p:sldId id="263" r:id="rId10"/>
    <p:sldId id="271" r:id="rId11"/>
    <p:sldId id="272" r:id="rId12"/>
    <p:sldId id="342" r:id="rId13"/>
    <p:sldId id="406" r:id="rId14"/>
    <p:sldId id="407" r:id="rId15"/>
    <p:sldId id="374" r:id="rId16"/>
    <p:sldId id="343" r:id="rId17"/>
    <p:sldId id="429" r:id="rId18"/>
    <p:sldId id="449" r:id="rId19"/>
    <p:sldId id="450" r:id="rId20"/>
    <p:sldId id="264" r:id="rId21"/>
    <p:sldId id="344" r:id="rId22"/>
    <p:sldId id="274" r:id="rId23"/>
    <p:sldId id="373" r:id="rId24"/>
    <p:sldId id="375" r:id="rId25"/>
    <p:sldId id="275" r:id="rId26"/>
    <p:sldId id="393" r:id="rId27"/>
    <p:sldId id="394" r:id="rId28"/>
    <p:sldId id="265" r:id="rId29"/>
    <p:sldId id="279" r:id="rId30"/>
    <p:sldId id="376" r:id="rId31"/>
    <p:sldId id="379" r:id="rId32"/>
    <p:sldId id="377" r:id="rId33"/>
    <p:sldId id="378" r:id="rId34"/>
    <p:sldId id="266" r:id="rId35"/>
    <p:sldId id="380" r:id="rId36"/>
    <p:sldId id="381" r:id="rId37"/>
    <p:sldId id="391" r:id="rId38"/>
    <p:sldId id="291" r:id="rId39"/>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4BB3D"/>
    <a:srgbClr val="444446"/>
    <a:srgbClr val="C49B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7" d="100"/>
          <a:sy n="107" d="100"/>
        </p:scale>
        <p:origin x="-648" y="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notesMaster" Target="notesMasters/notesMaster1.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smtClean="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smtClean="0"/>
            </a:lvl1pPr>
          </a:lstStyle>
          <a:p>
            <a:pPr>
              <a:defRPr/>
            </a:pPr>
            <a:fld id="{61B0EACD-B258-4E19-8229-57608E327687}" type="datetimeFigureOut">
              <a:rPr lang="zh-CN" altLang="en-US"/>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smtClean="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smtClean="0"/>
            </a:lvl1pPr>
          </a:lstStyle>
          <a:p>
            <a:pPr>
              <a:defRPr/>
            </a:pPr>
            <a:fld id="{7E782348-84D9-41F8-8A5B-955A033D1E5E}"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5EEFE055-3CB5-4251-B9D2-AE8A16F3E655}"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A172074D-0EAA-4E9A-8D1D-62F06DCD15CC}" type="slidenum">
              <a:rPr lang="zh-CN" altLang="en-US"/>
            </a:fld>
            <a:endParaRPr lang="zh-CN" altLang="en-US"/>
          </a:p>
        </p:txBody>
      </p:sp>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7AFCE3B0-ACDF-452C-AB8B-3C8B1E029629}"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EFD6C7A0-6AD9-4740-993E-F2025C43DA30}" type="slidenum">
              <a:rPr lang="zh-CN" altLang="en-US"/>
            </a:fld>
            <a:endParaRPr lang="zh-CN" altLang="en-US"/>
          </a:p>
        </p:txBody>
      </p:sp>
    </p:spTree>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09250E22-064E-4436-9C2D-DC70E09D5904}"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26F58AF3-987F-4A2D-BB88-483995ACB8BE}" type="slidenum">
              <a:rPr lang="zh-CN" altLang="en-US"/>
            </a:fld>
            <a:endParaRPr lang="zh-CN" altLang="en-US"/>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E96A8CDB-8F73-47BD-994A-ABF3C0B56F3B}"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33A001B2-6DD3-4ADA-B265-DB960120387B}" type="slidenum">
              <a:rPr lang="zh-CN" altLang="en-US"/>
            </a:fld>
            <a:endParaRPr lang="zh-CN" altLang="en-US"/>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noChangeArrowheads="1"/>
          </p:cNvSpPr>
          <p:nvPr>
            <p:ph type="dt" sz="half" idx="10"/>
          </p:nvPr>
        </p:nvSpPr>
        <p:spPr/>
        <p:txBody>
          <a:bodyPr/>
          <a:lstStyle>
            <a:lvl1pPr>
              <a:defRPr/>
            </a:lvl1pPr>
          </a:lstStyle>
          <a:p>
            <a:pPr>
              <a:defRPr/>
            </a:pPr>
            <a:fld id="{9C3D7502-8216-4D8B-AF0F-D8FE7FCEBAE2}"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A02FE5CA-FB7F-4D63-896B-2F82BDCBEF94}" type="slidenum">
              <a:rPr lang="zh-CN" altLang="en-US"/>
            </a:fld>
            <a:endParaRPr lang="zh-CN" altLang="en-US"/>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6DD2EC15-0DFD-4488-8137-B799A1940338}"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973A2690-E807-411A-9A03-25D1699D61DC}" type="slidenum">
              <a:rPr lang="zh-CN" altLang="en-US"/>
            </a:fld>
            <a:endParaRPr lang="zh-CN" altLang="en-US"/>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noChangeArrowheads="1"/>
          </p:cNvSpPr>
          <p:nvPr>
            <p:ph type="dt" sz="half" idx="10"/>
          </p:nvPr>
        </p:nvSpPr>
        <p:spPr/>
        <p:txBody>
          <a:bodyPr/>
          <a:lstStyle>
            <a:lvl1pPr>
              <a:defRPr/>
            </a:lvl1pPr>
          </a:lstStyle>
          <a:p>
            <a:pPr>
              <a:defRPr/>
            </a:pPr>
            <a:fld id="{55BD0EFB-B70C-4CF2-BD35-C08437C10637}" type="datetimeFigureOut">
              <a:rPr lang="zh-CN" altLang="en-US"/>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pPr>
              <a:defRPr/>
            </a:pPr>
            <a:fld id="{74861C2E-9C24-4303-8E86-05265E44885B}" type="slidenum">
              <a:rPr lang="zh-CN" altLang="en-US"/>
            </a:fld>
            <a:endParaRPr lang="zh-CN" altLang="en-US"/>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DE696D15-AE8F-4DB2-A464-B002B2D0EB13}" type="datetimeFigureOut">
              <a:rPr lang="zh-CN" altLang="en-US"/>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pPr>
              <a:defRPr/>
            </a:pPr>
            <a:fld id="{E3B43457-A776-4AD4-995E-312DB63D2047}" type="slidenum">
              <a:rPr lang="zh-CN" altLang="en-US"/>
            </a:fld>
            <a:endParaRPr lang="zh-CN" altLang="en-US"/>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B48656F2-2D52-45BF-8E9F-F70053508D6C}" type="datetimeFigureOut">
              <a:rPr lang="zh-CN" altLang="en-US"/>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pPr>
              <a:defRPr/>
            </a:pPr>
            <a:fld id="{26659BBD-47BA-432C-933E-22AB4DE400BF}" type="slidenum">
              <a:rPr lang="zh-CN" altLang="en-US"/>
            </a:fld>
            <a:endParaRPr lang="zh-CN" altLang="en-US"/>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noChangeArrowheads="1"/>
          </p:cNvSpPr>
          <p:nvPr>
            <p:ph type="dt" sz="half" idx="10"/>
          </p:nvPr>
        </p:nvSpPr>
        <p:spPr/>
        <p:txBody>
          <a:bodyPr/>
          <a:lstStyle>
            <a:lvl1pPr>
              <a:defRPr/>
            </a:lvl1pPr>
          </a:lstStyle>
          <a:p>
            <a:pPr>
              <a:defRPr/>
            </a:pPr>
            <a:fld id="{07E37AC9-63EB-470A-BAF2-AE3E4BBA82DC}"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7AD87BB3-3DA6-4F79-BB2C-720E51248B45}" type="slidenum">
              <a:rPr lang="zh-CN" altLang="en-US"/>
            </a:fld>
            <a:endParaRPr lang="zh-CN" altLang="en-US"/>
          </a:p>
        </p:txBody>
      </p:sp>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noChangeArrowheads="1"/>
          </p:cNvSpPr>
          <p:nvPr>
            <p:ph type="dt" sz="half" idx="10"/>
          </p:nvPr>
        </p:nvSpPr>
        <p:spPr/>
        <p:txBody>
          <a:bodyPr/>
          <a:lstStyle>
            <a:lvl1pPr>
              <a:defRPr/>
            </a:lvl1pPr>
          </a:lstStyle>
          <a:p>
            <a:pPr>
              <a:defRPr/>
            </a:pPr>
            <a:fld id="{F852B902-0FA3-449C-8D30-CF4C00A6307C}"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2F58DC9D-6C03-4D50-9233-9845A03711D8}" type="slidenum">
              <a:rPr lang="zh-CN" altLang="en-US"/>
            </a:fld>
            <a:endParaRPr lang="zh-CN" altLang="en-US"/>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smtClean="0"/>
              <a:t>单击此处编辑母版标题样式</a:t>
            </a:r>
            <a:endParaRPr lang="zh-CN" smtClean="0"/>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smtClean="0"/>
              <a:t>单击此处编辑母版文本样式</a:t>
            </a:r>
            <a:endParaRPr lang="zh-CN" smtClean="0"/>
          </a:p>
          <a:p>
            <a:pPr lvl="1"/>
            <a:r>
              <a:rPr lang="zh-CN" smtClean="0"/>
              <a:t>第二级</a:t>
            </a:r>
            <a:endParaRPr lang="zh-CN" smtClean="0"/>
          </a:p>
          <a:p>
            <a:pPr lvl="2"/>
            <a:r>
              <a:rPr lang="zh-CN" smtClean="0"/>
              <a:t>第三级</a:t>
            </a:r>
            <a:endParaRPr lang="zh-CN" smtClean="0"/>
          </a:p>
          <a:p>
            <a:pPr lvl="3"/>
            <a:r>
              <a:rPr lang="zh-CN" smtClean="0"/>
              <a:t>第四级</a:t>
            </a:r>
            <a:endParaRPr lang="zh-CN" smtClean="0"/>
          </a:p>
          <a:p>
            <a:pPr lvl="4"/>
            <a:r>
              <a:rPr lang="zh-CN" smtClean="0"/>
              <a:t>第五级</a:t>
            </a:r>
            <a:endParaRPr lang="zh-CN" smtClean="0"/>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defRPr>
            </a:lvl1pPr>
          </a:lstStyle>
          <a:p>
            <a:pPr>
              <a:defRPr/>
            </a:pPr>
            <a:fld id="{5A76CAB9-B707-4B99-AE9C-A9510AEC04EF}" type="datetimeFigureOut">
              <a:rPr lang="zh-CN" altLang="en-US"/>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1200">
                <a:solidFill>
                  <a:srgbClr val="898989"/>
                </a:solidFill>
              </a:defRPr>
            </a:lvl1pPr>
          </a:lstStyle>
          <a:p>
            <a:pPr>
              <a:defRPr/>
            </a:pPr>
            <a:fld id="{BE26FA5D-4B6D-433B-B5F0-53ED68A720EA}"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p:transition>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png"/><Relationship Id="rId1" Type="http://schemas.openxmlformats.org/officeDocument/2006/relationships/image" Target="../media/image1.jpeg"/></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37.png"/><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1.png"/><Relationship Id="rId1" Type="http://schemas.openxmlformats.org/officeDocument/2006/relationships/image" Target="../media/image1.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2.png"/><Relationship Id="rId1"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3.png"/><Relationship Id="rId1" Type="http://schemas.openxmlformats.org/officeDocument/2006/relationships/image" Target="../media/image1.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1.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6.png"/><Relationship Id="rId1" Type="http://schemas.openxmlformats.org/officeDocument/2006/relationships/image" Target="../media/image1.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7.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任意多边形 8"/>
          <p:cNvSpPr/>
          <p:nvPr/>
        </p:nvSpPr>
        <p:spPr bwMode="auto">
          <a:xfrm>
            <a:off x="2374900" y="1565275"/>
            <a:ext cx="1320800" cy="1320800"/>
          </a:xfrm>
          <a:custGeom>
            <a:avLst/>
            <a:gdLst>
              <a:gd name="T0" fmla="*/ 0 w 1320800"/>
              <a:gd name="T1" fmla="*/ 0 h 1320800"/>
              <a:gd name="T2" fmla="*/ 1320800 w 1320800"/>
              <a:gd name="T3" fmla="*/ 0 h 1320800"/>
              <a:gd name="T4" fmla="*/ 1320800 w 1320800"/>
              <a:gd name="T5" fmla="*/ 687081 h 1320800"/>
              <a:gd name="T6" fmla="*/ 1155700 w 1320800"/>
              <a:gd name="T7" fmla="*/ 687081 h 1320800"/>
              <a:gd name="T8" fmla="*/ 1155700 w 1320800"/>
              <a:gd name="T9" fmla="*/ 165100 h 1320800"/>
              <a:gd name="T10" fmla="*/ 165100 w 1320800"/>
              <a:gd name="T11" fmla="*/ 165100 h 1320800"/>
              <a:gd name="T12" fmla="*/ 165100 w 1320800"/>
              <a:gd name="T13" fmla="*/ 1155700 h 1320800"/>
              <a:gd name="T14" fmla="*/ 660400 w 1320800"/>
              <a:gd name="T15" fmla="*/ 1155700 h 1320800"/>
              <a:gd name="T16" fmla="*/ 660400 w 1320800"/>
              <a:gd name="T17" fmla="*/ 1320800 h 1320800"/>
              <a:gd name="T18" fmla="*/ 0 w 1320800"/>
              <a:gd name="T19" fmla="*/ 1320800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7412" name="图文框 5"/>
          <p:cNvSpPr/>
          <p:nvPr/>
        </p:nvSpPr>
        <p:spPr bwMode="auto">
          <a:xfrm>
            <a:off x="2962275" y="2149475"/>
            <a:ext cx="6538913" cy="2479675"/>
          </a:xfrm>
          <a:custGeom>
            <a:avLst/>
            <a:gdLst>
              <a:gd name="T0" fmla="*/ 0 w 6538687"/>
              <a:gd name="T1" fmla="*/ 0 h 2478314"/>
              <a:gd name="T2" fmla="*/ 6540721 w 6538687"/>
              <a:gd name="T3" fmla="*/ 0 h 2478314"/>
              <a:gd name="T4" fmla="*/ 6540721 w 6538687"/>
              <a:gd name="T5" fmla="*/ 2490589 h 2478314"/>
              <a:gd name="T6" fmla="*/ 0 w 6538687"/>
              <a:gd name="T7" fmla="*/ 2490589 h 2478314"/>
              <a:gd name="T8" fmla="*/ 0 w 6538687"/>
              <a:gd name="T9" fmla="*/ 0 h 2478314"/>
              <a:gd name="T10" fmla="*/ 142028 w 6538687"/>
              <a:gd name="T11" fmla="*/ 142685 h 2478314"/>
              <a:gd name="T12" fmla="*/ 142028 w 6538687"/>
              <a:gd name="T13" fmla="*/ 2347904 h 2478314"/>
              <a:gd name="T14" fmla="*/ 6398693 w 6538687"/>
              <a:gd name="T15" fmla="*/ 2347904 h 2478314"/>
              <a:gd name="T16" fmla="*/ 6398693 w 6538687"/>
              <a:gd name="T17" fmla="*/ 142685 h 2478314"/>
              <a:gd name="T18" fmla="*/ 142028 w 6538687"/>
              <a:gd name="T19" fmla="*/ 142685 h 24783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38687" h="2478314">
                <a:moveTo>
                  <a:pt x="0" y="0"/>
                </a:moveTo>
                <a:lnTo>
                  <a:pt x="6538687" y="0"/>
                </a:lnTo>
                <a:lnTo>
                  <a:pt x="6538687" y="2478314"/>
                </a:lnTo>
                <a:lnTo>
                  <a:pt x="0" y="2478314"/>
                </a:lnTo>
                <a:lnTo>
                  <a:pt x="0" y="0"/>
                </a:lnTo>
                <a:close/>
                <a:moveTo>
                  <a:pt x="141983" y="141983"/>
                </a:moveTo>
                <a:lnTo>
                  <a:pt x="141983" y="2336331"/>
                </a:lnTo>
                <a:lnTo>
                  <a:pt x="6396704" y="2336331"/>
                </a:lnTo>
                <a:lnTo>
                  <a:pt x="6396704" y="141983"/>
                </a:lnTo>
                <a:lnTo>
                  <a:pt x="141983" y="141983"/>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7413" name="矩形 10"/>
          <p:cNvSpPr>
            <a:spLocks noChangeArrowheads="1"/>
          </p:cNvSpPr>
          <p:nvPr/>
        </p:nvSpPr>
        <p:spPr bwMode="auto">
          <a:xfrm>
            <a:off x="3408363" y="3489325"/>
            <a:ext cx="5511800"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dist">
              <a:buFont typeface="Arial" panose="020B0604020202020204" pitchFamily="34" charset="0"/>
              <a:buNone/>
            </a:pPr>
            <a:r>
              <a:rPr lang="en-US" altLang="zh-CN" b="1">
                <a:solidFill>
                  <a:schemeClr val="bg1"/>
                </a:solidFill>
                <a:latin typeface="微软雅黑" panose="020B0503020204020204" pitchFamily="34" charset="-122"/>
                <a:ea typeface="微软雅黑" panose="020B0503020204020204" pitchFamily="34" charset="-122"/>
              </a:rPr>
              <a:t>Software Testing</a:t>
            </a:r>
            <a:endParaRPr lang="en-US" altLang="zh-CN" b="1">
              <a:solidFill>
                <a:schemeClr val="bg1"/>
              </a:solidFill>
              <a:latin typeface="微软雅黑" panose="020B0503020204020204" pitchFamily="34" charset="-122"/>
              <a:ea typeface="微软雅黑" panose="020B0503020204020204" pitchFamily="34" charset="-122"/>
            </a:endParaRPr>
          </a:p>
        </p:txBody>
      </p:sp>
      <p:sp>
        <p:nvSpPr>
          <p:cNvPr id="17415" name="任意多边形 14"/>
          <p:cNvSpPr/>
          <p:nvPr/>
        </p:nvSpPr>
        <p:spPr bwMode="auto">
          <a:xfrm rot="10800000">
            <a:off x="9112250" y="4267200"/>
            <a:ext cx="704850" cy="704850"/>
          </a:xfrm>
          <a:custGeom>
            <a:avLst/>
            <a:gdLst>
              <a:gd name="T0" fmla="*/ 0 w 1320800"/>
              <a:gd name="T1" fmla="*/ 0 h 1320800"/>
              <a:gd name="T2" fmla="*/ 4636 w 1320800"/>
              <a:gd name="T3" fmla="*/ 0 h 1320800"/>
              <a:gd name="T4" fmla="*/ 4636 w 1320800"/>
              <a:gd name="T5" fmla="*/ 2412 h 1320800"/>
              <a:gd name="T6" fmla="*/ 4057 w 1320800"/>
              <a:gd name="T7" fmla="*/ 2412 h 1320800"/>
              <a:gd name="T8" fmla="*/ 4057 w 1320800"/>
              <a:gd name="T9" fmla="*/ 580 h 1320800"/>
              <a:gd name="T10" fmla="*/ 580 w 1320800"/>
              <a:gd name="T11" fmla="*/ 580 h 1320800"/>
              <a:gd name="T12" fmla="*/ 580 w 1320800"/>
              <a:gd name="T13" fmla="*/ 4057 h 1320800"/>
              <a:gd name="T14" fmla="*/ 2318 w 1320800"/>
              <a:gd name="T15" fmla="*/ 4057 h 1320800"/>
              <a:gd name="T16" fmla="*/ 2318 w 1320800"/>
              <a:gd name="T17" fmla="*/ 4636 h 1320800"/>
              <a:gd name="T18" fmla="*/ 0 w 1320800"/>
              <a:gd name="T19" fmla="*/ 463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7416" name="任意多边形 30"/>
          <p:cNvSpPr/>
          <p:nvPr/>
        </p:nvSpPr>
        <p:spPr bwMode="auto">
          <a:xfrm rot="5400000">
            <a:off x="24606" y="6117432"/>
            <a:ext cx="720725" cy="769938"/>
          </a:xfrm>
          <a:custGeom>
            <a:avLst/>
            <a:gdLst>
              <a:gd name="T0" fmla="*/ 0 w 720076"/>
              <a:gd name="T1" fmla="*/ 771058 h 769798"/>
              <a:gd name="T2" fmla="*/ 0 w 720076"/>
              <a:gd name="T3" fmla="*/ 0 h 769798"/>
              <a:gd name="T4" fmla="*/ 725939 w 720076"/>
              <a:gd name="T5" fmla="*/ 0 h 769798"/>
              <a:gd name="T6" fmla="*/ 725939 w 720076"/>
              <a:gd name="T7" fmla="*/ 139220 h 769798"/>
              <a:gd name="T8" fmla="*/ 140127 w 720076"/>
              <a:gd name="T9" fmla="*/ 139220 h 769798"/>
              <a:gd name="T10" fmla="*/ 140127 w 720076"/>
              <a:gd name="T11" fmla="*/ 771058 h 769798"/>
              <a:gd name="T12" fmla="*/ 0 w 720076"/>
              <a:gd name="T13" fmla="*/ 77105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7417" name="任意多边形 20"/>
          <p:cNvSpPr/>
          <p:nvPr/>
        </p:nvSpPr>
        <p:spPr bwMode="auto">
          <a:xfrm rot="5400000">
            <a:off x="417513" y="5789613"/>
            <a:ext cx="704850" cy="704850"/>
          </a:xfrm>
          <a:custGeom>
            <a:avLst/>
            <a:gdLst>
              <a:gd name="T0" fmla="*/ 0 w 1320800"/>
              <a:gd name="T1" fmla="*/ 0 h 1320800"/>
              <a:gd name="T2" fmla="*/ 4636 w 1320800"/>
              <a:gd name="T3" fmla="*/ 0 h 1320800"/>
              <a:gd name="T4" fmla="*/ 4636 w 1320800"/>
              <a:gd name="T5" fmla="*/ 2412 h 1320800"/>
              <a:gd name="T6" fmla="*/ 4057 w 1320800"/>
              <a:gd name="T7" fmla="*/ 2412 h 1320800"/>
              <a:gd name="T8" fmla="*/ 4057 w 1320800"/>
              <a:gd name="T9" fmla="*/ 580 h 1320800"/>
              <a:gd name="T10" fmla="*/ 580 w 1320800"/>
              <a:gd name="T11" fmla="*/ 580 h 1320800"/>
              <a:gd name="T12" fmla="*/ 580 w 1320800"/>
              <a:gd name="T13" fmla="*/ 4057 h 1320800"/>
              <a:gd name="T14" fmla="*/ 2318 w 1320800"/>
              <a:gd name="T15" fmla="*/ 4057 h 1320800"/>
              <a:gd name="T16" fmla="*/ 2318 w 1320800"/>
              <a:gd name="T17" fmla="*/ 4636 h 1320800"/>
              <a:gd name="T18" fmla="*/ 0 w 1320800"/>
              <a:gd name="T19" fmla="*/ 463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7418" name="任意多边形 27"/>
          <p:cNvSpPr/>
          <p:nvPr/>
        </p:nvSpPr>
        <p:spPr bwMode="auto">
          <a:xfrm rot="-5400000">
            <a:off x="11472068" y="15082"/>
            <a:ext cx="735013" cy="704850"/>
          </a:xfrm>
          <a:custGeom>
            <a:avLst/>
            <a:gdLst>
              <a:gd name="T0" fmla="*/ 739637 w 734437"/>
              <a:gd name="T1" fmla="*/ 0 h 705055"/>
              <a:gd name="T2" fmla="*/ 739637 w 734437"/>
              <a:gd name="T3" fmla="*/ 138635 h 705055"/>
              <a:gd name="T4" fmla="*/ 139979 w 734437"/>
              <a:gd name="T5" fmla="*/ 138635 h 705055"/>
              <a:gd name="T6" fmla="*/ 139979 w 734437"/>
              <a:gd name="T7" fmla="*/ 703210 h 705055"/>
              <a:gd name="T8" fmla="*/ 0 w 734437"/>
              <a:gd name="T9" fmla="*/ 703210 h 705055"/>
              <a:gd name="T10" fmla="*/ 0 w 734437"/>
              <a:gd name="T11" fmla="*/ 0 h 705055"/>
              <a:gd name="T12" fmla="*/ 739637 w 734437"/>
              <a:gd name="T13" fmla="*/ 0 h 70505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4437" h="705055">
                <a:moveTo>
                  <a:pt x="734437" y="0"/>
                </a:moveTo>
                <a:lnTo>
                  <a:pt x="734437" y="138995"/>
                </a:lnTo>
                <a:lnTo>
                  <a:pt x="138995" y="138995"/>
                </a:lnTo>
                <a:lnTo>
                  <a:pt x="138995" y="705055"/>
                </a:lnTo>
                <a:lnTo>
                  <a:pt x="0" y="705055"/>
                </a:lnTo>
                <a:lnTo>
                  <a:pt x="0" y="0"/>
                </a:lnTo>
                <a:lnTo>
                  <a:pt x="734437"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7419" name="任意多边形 24"/>
          <p:cNvSpPr/>
          <p:nvPr/>
        </p:nvSpPr>
        <p:spPr bwMode="auto">
          <a:xfrm rot="-5400000">
            <a:off x="11133931" y="381794"/>
            <a:ext cx="706438" cy="704850"/>
          </a:xfrm>
          <a:custGeom>
            <a:avLst/>
            <a:gdLst>
              <a:gd name="T0" fmla="*/ 0 w 1320800"/>
              <a:gd name="T1" fmla="*/ 0 h 1320800"/>
              <a:gd name="T2" fmla="*/ 4731 w 1320800"/>
              <a:gd name="T3" fmla="*/ 0 h 1320800"/>
              <a:gd name="T4" fmla="*/ 4731 w 1320800"/>
              <a:gd name="T5" fmla="*/ 2412 h 1320800"/>
              <a:gd name="T6" fmla="*/ 4140 w 1320800"/>
              <a:gd name="T7" fmla="*/ 2412 h 1320800"/>
              <a:gd name="T8" fmla="*/ 4140 w 1320800"/>
              <a:gd name="T9" fmla="*/ 580 h 1320800"/>
              <a:gd name="T10" fmla="*/ 592 w 1320800"/>
              <a:gd name="T11" fmla="*/ 580 h 1320800"/>
              <a:gd name="T12" fmla="*/ 592 w 1320800"/>
              <a:gd name="T13" fmla="*/ 4057 h 1320800"/>
              <a:gd name="T14" fmla="*/ 2366 w 1320800"/>
              <a:gd name="T15" fmla="*/ 4057 h 1320800"/>
              <a:gd name="T16" fmla="*/ 2366 w 1320800"/>
              <a:gd name="T17" fmla="*/ 4636 h 1320800"/>
              <a:gd name="T18" fmla="*/ 0 w 1320800"/>
              <a:gd name="T19" fmla="*/ 463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 name="矩形 1"/>
          <p:cNvSpPr/>
          <p:nvPr/>
        </p:nvSpPr>
        <p:spPr>
          <a:xfrm>
            <a:off x="4474210" y="2483485"/>
            <a:ext cx="3243580" cy="1005840"/>
          </a:xfrm>
          <a:prstGeom prst="rect">
            <a:avLst/>
          </a:prstGeom>
          <a:noFill/>
          <a:ln>
            <a:noFill/>
          </a:ln>
        </p:spPr>
        <p:txBody>
          <a:bodyPr wrap="none" rtlCol="0" anchor="t">
            <a:spAutoFit/>
          </a:bodyPr>
          <a:p>
            <a:pPr algn="ctr"/>
            <a:r>
              <a:rPr lang="zh-CN" altLang="en-US" sz="6000" b="1">
                <a:ln w="10160">
                  <a:solidFill>
                    <a:schemeClr val="accent5"/>
                  </a:solidFill>
                  <a:prstDash val="solid"/>
                </a:ln>
                <a:solidFill>
                  <a:srgbClr val="FFFFFF"/>
                </a:solidFill>
                <a:effectLst>
                  <a:outerShdw blurRad="38100" dist="22860" dir="5400000" algn="tl" rotWithShape="0">
                    <a:srgbClr val="000000">
                      <a:alpha val="30000"/>
                    </a:srgbClr>
                  </a:outerShdw>
                </a:effectLst>
              </a:rPr>
              <a:t>软件测试</a:t>
            </a:r>
            <a:endParaRPr lang="zh-CN" altLang="en-US" sz="6000"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3" name="图片 2" descr="未标题-1"/>
          <p:cNvPicPr>
            <a:picLocks noChangeAspect="1"/>
          </p:cNvPicPr>
          <p:nvPr/>
        </p:nvPicPr>
        <p:blipFill>
          <a:blip r:embed="rId2" cstate="print"/>
          <a:stretch>
            <a:fillRect/>
          </a:stretch>
        </p:blipFill>
        <p:spPr>
          <a:xfrm>
            <a:off x="355600" y="114300"/>
            <a:ext cx="3860165" cy="2298700"/>
          </a:xfrm>
          <a:prstGeom prst="rect">
            <a:avLst/>
          </a:prstGeom>
        </p:spPr>
      </p:pic>
      <p:sp>
        <p:nvSpPr>
          <p:cNvPr id="4" name="文本框 3"/>
          <p:cNvSpPr txBox="1"/>
          <p:nvPr/>
        </p:nvSpPr>
        <p:spPr>
          <a:xfrm>
            <a:off x="4175760" y="5421630"/>
            <a:ext cx="3840480" cy="368300"/>
          </a:xfrm>
          <a:prstGeom prst="rect">
            <a:avLst/>
          </a:prstGeom>
          <a:noFill/>
        </p:spPr>
        <p:txBody>
          <a:bodyPr wrap="none" rtlCol="0">
            <a:spAutoFit/>
          </a:bodyPr>
          <a:p>
            <a:r>
              <a:rPr lang="zh-CN" altLang="en-US">
                <a:solidFill>
                  <a:schemeClr val="bg1"/>
                </a:solidFill>
              </a:rPr>
              <a:t>小组成员：吕政凯，刘聪聪，陶景伟</a:t>
            </a:r>
            <a:endParaRPr lang="zh-CN" altLang="en-US">
              <a:solidFill>
                <a:schemeClr val="bg1"/>
              </a:solidFill>
            </a:endParaRP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a:srcRect/>
          <a:stretch>
            <a:fillRect/>
          </a:stretch>
        </a:blipFill>
        <a:effectLst/>
      </p:bgPr>
    </p:bg>
    <p:spTree>
      <p:nvGrpSpPr>
        <p:cNvPr id="1" name=""/>
        <p:cNvGrpSpPr/>
        <p:nvPr/>
      </p:nvGrpSpPr>
      <p:grpSpPr>
        <a:xfrm>
          <a:off x="0" y="0"/>
          <a:ext cx="0" cy="0"/>
          <a:chOff x="0" y="0"/>
          <a:chExt cx="0" cy="0"/>
        </a:xfrm>
      </p:grpSpPr>
      <p:cxnSp>
        <p:nvCxnSpPr>
          <p:cNvPr id="24579" name="直接连接符 15"/>
          <p:cNvCxnSpPr>
            <a:cxnSpLocks noChangeShapeType="1"/>
          </p:cNvCxnSpPr>
          <p:nvPr/>
        </p:nvCxnSpPr>
        <p:spPr bwMode="auto">
          <a:xfrm>
            <a:off x="2863850" y="219075"/>
            <a:ext cx="0" cy="461963"/>
          </a:xfrm>
          <a:prstGeom prst="line">
            <a:avLst/>
          </a:prstGeom>
          <a:noFill/>
          <a:ln w="6350">
            <a:solidFill>
              <a:schemeClr val="bg1"/>
            </a:solidFill>
            <a:round/>
          </a:ln>
          <a:extLst>
            <a:ext uri="{909E8E84-426E-40DD-AFC4-6F175D3DCCD1}">
              <a14:hiddenFill xmlns:a14="http://schemas.microsoft.com/office/drawing/2010/main">
                <a:noFill/>
              </a14:hiddenFill>
            </a:ext>
          </a:extLst>
        </p:spPr>
      </p:cxnSp>
      <p:sp>
        <p:nvSpPr>
          <p:cNvPr id="24580" name="矩形 16"/>
          <p:cNvSpPr>
            <a:spLocks noChangeArrowheads="1"/>
          </p:cNvSpPr>
          <p:nvPr/>
        </p:nvSpPr>
        <p:spPr bwMode="auto">
          <a:xfrm>
            <a:off x="2987675" y="161925"/>
            <a:ext cx="3386455"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单元测试原则</a:t>
            </a:r>
            <a:endParaRPr lang="zh-CN" altLang="en-US" sz="3200">
              <a:solidFill>
                <a:schemeClr val="bg1"/>
              </a:solidFill>
              <a:latin typeface="微软雅黑" panose="020B0503020204020204" pitchFamily="34" charset="-122"/>
              <a:ea typeface="微软雅黑" panose="020B0503020204020204" pitchFamily="34" charset="-122"/>
            </a:endParaRPr>
          </a:p>
        </p:txBody>
      </p:sp>
      <p:grpSp>
        <p:nvGrpSpPr>
          <p:cNvPr id="24581" name="组合 4"/>
          <p:cNvGrpSpPr/>
          <p:nvPr/>
        </p:nvGrpSpPr>
        <p:grpSpPr bwMode="auto">
          <a:xfrm rot="5400000">
            <a:off x="-15081" y="15081"/>
            <a:ext cx="681038" cy="650875"/>
            <a:chOff x="0" y="0"/>
            <a:chExt cx="1122635" cy="1072913"/>
          </a:xfrm>
        </p:grpSpPr>
        <p:sp>
          <p:nvSpPr>
            <p:cNvPr id="24592" name="任意多边形 17"/>
            <p:cNvSpPr/>
            <p:nvPr/>
          </p:nvSpPr>
          <p:spPr bwMode="auto">
            <a:xfrm rot="5400000">
              <a:off x="24861" y="327976"/>
              <a:ext cx="720076" cy="769798"/>
            </a:xfrm>
            <a:custGeom>
              <a:avLst/>
              <a:gdLst>
                <a:gd name="T0" fmla="*/ 0 w 720076"/>
                <a:gd name="T1" fmla="*/ 769798 h 769798"/>
                <a:gd name="T2" fmla="*/ 0 w 720076"/>
                <a:gd name="T3" fmla="*/ 0 h 769798"/>
                <a:gd name="T4" fmla="*/ 720076 w 720076"/>
                <a:gd name="T5" fmla="*/ 0 h 769798"/>
                <a:gd name="T6" fmla="*/ 720076 w 720076"/>
                <a:gd name="T7" fmla="*/ 138995 h 769798"/>
                <a:gd name="T8" fmla="*/ 138995 w 720076"/>
                <a:gd name="T9" fmla="*/ 138995 h 769798"/>
                <a:gd name="T10" fmla="*/ 138995 w 720076"/>
                <a:gd name="T11" fmla="*/ 769798 h 769798"/>
                <a:gd name="T12" fmla="*/ 0 w 720076"/>
                <a:gd name="T13" fmla="*/ 76979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4593" name="任意多边形 18"/>
            <p:cNvSpPr/>
            <p:nvPr/>
          </p:nvSpPr>
          <p:spPr bwMode="auto">
            <a:xfrm rot="5400000">
              <a:off x="416961" y="0"/>
              <a:ext cx="705674" cy="705674"/>
            </a:xfrm>
            <a:custGeom>
              <a:avLst/>
              <a:gdLst>
                <a:gd name="T0" fmla="*/ 0 w 1320800"/>
                <a:gd name="T1" fmla="*/ 0 h 1320800"/>
                <a:gd name="T2" fmla="*/ 4686 w 1320800"/>
                <a:gd name="T3" fmla="*/ 0 h 1320800"/>
                <a:gd name="T4" fmla="*/ 4686 w 1320800"/>
                <a:gd name="T5" fmla="*/ 2437 h 1320800"/>
                <a:gd name="T6" fmla="*/ 4100 w 1320800"/>
                <a:gd name="T7" fmla="*/ 2437 h 1320800"/>
                <a:gd name="T8" fmla="*/ 4100 w 1320800"/>
                <a:gd name="T9" fmla="*/ 586 h 1320800"/>
                <a:gd name="T10" fmla="*/ 586 w 1320800"/>
                <a:gd name="T11" fmla="*/ 586 h 1320800"/>
                <a:gd name="T12" fmla="*/ 586 w 1320800"/>
                <a:gd name="T13" fmla="*/ 4100 h 1320800"/>
                <a:gd name="T14" fmla="*/ 2343 w 1320800"/>
                <a:gd name="T15" fmla="*/ 4100 h 1320800"/>
                <a:gd name="T16" fmla="*/ 2343 w 1320800"/>
                <a:gd name="T17" fmla="*/ 4686 h 1320800"/>
                <a:gd name="T18" fmla="*/ 0 w 1320800"/>
                <a:gd name="T19" fmla="*/ 468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sp>
        <p:nvSpPr>
          <p:cNvPr id="24583" name="矩形 5"/>
          <p:cNvSpPr>
            <a:spLocks noChangeArrowheads="1"/>
          </p:cNvSpPr>
          <p:nvPr/>
        </p:nvSpPr>
        <p:spPr bwMode="auto">
          <a:xfrm>
            <a:off x="620713" y="1689100"/>
            <a:ext cx="1760537" cy="136525"/>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anose="020B0604020202020204" pitchFamily="34" charset="0"/>
              <a:buNone/>
            </a:pPr>
            <a:endParaRPr lang="zh-CN" altLang="en-US">
              <a:solidFill>
                <a:srgbClr val="FFFFFF"/>
              </a:solidFill>
              <a:sym typeface="微软雅黑" panose="020B0503020204020204" pitchFamily="34" charset="-122"/>
            </a:endParaRPr>
          </a:p>
        </p:txBody>
      </p:sp>
      <p:sp>
        <p:nvSpPr>
          <p:cNvPr id="24584" name="矩形 43"/>
          <p:cNvSpPr>
            <a:spLocks noChangeArrowheads="1"/>
          </p:cNvSpPr>
          <p:nvPr/>
        </p:nvSpPr>
        <p:spPr bwMode="auto">
          <a:xfrm>
            <a:off x="2381250" y="1689100"/>
            <a:ext cx="1760538" cy="136525"/>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anose="020B0604020202020204" pitchFamily="34" charset="0"/>
              <a:buNone/>
            </a:pPr>
            <a:endParaRPr lang="zh-CN" altLang="en-US">
              <a:solidFill>
                <a:srgbClr val="FFFFFF"/>
              </a:solidFill>
              <a:sym typeface="微软雅黑" panose="020B0503020204020204" pitchFamily="34" charset="-122"/>
            </a:endParaRPr>
          </a:p>
        </p:txBody>
      </p:sp>
      <p:sp>
        <p:nvSpPr>
          <p:cNvPr id="24585" name="矩形 44"/>
          <p:cNvSpPr>
            <a:spLocks noChangeArrowheads="1"/>
          </p:cNvSpPr>
          <p:nvPr/>
        </p:nvSpPr>
        <p:spPr bwMode="auto">
          <a:xfrm>
            <a:off x="4141788" y="1689100"/>
            <a:ext cx="1760537" cy="136525"/>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anose="020B0604020202020204" pitchFamily="34" charset="0"/>
              <a:buNone/>
            </a:pPr>
            <a:endParaRPr lang="zh-CN" altLang="en-US">
              <a:solidFill>
                <a:srgbClr val="FFFFFF"/>
              </a:solidFill>
              <a:sym typeface="微软雅黑" panose="020B0503020204020204" pitchFamily="34" charset="-122"/>
            </a:endParaRPr>
          </a:p>
        </p:txBody>
      </p:sp>
      <p:sp>
        <p:nvSpPr>
          <p:cNvPr id="24586" name="矩形 45"/>
          <p:cNvSpPr>
            <a:spLocks noChangeArrowheads="1"/>
          </p:cNvSpPr>
          <p:nvPr/>
        </p:nvSpPr>
        <p:spPr bwMode="auto">
          <a:xfrm>
            <a:off x="5902325" y="1689100"/>
            <a:ext cx="1760538" cy="136525"/>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anose="020B0604020202020204" pitchFamily="34" charset="0"/>
              <a:buNone/>
            </a:pPr>
            <a:endParaRPr lang="zh-CN" altLang="en-US">
              <a:solidFill>
                <a:srgbClr val="FFFFFF"/>
              </a:solidFill>
              <a:sym typeface="微软雅黑" panose="020B0503020204020204" pitchFamily="34" charset="-122"/>
            </a:endParaRPr>
          </a:p>
        </p:txBody>
      </p:sp>
      <p:sp>
        <p:nvSpPr>
          <p:cNvPr id="24587" name="矩形 46"/>
          <p:cNvSpPr>
            <a:spLocks noChangeArrowheads="1"/>
          </p:cNvSpPr>
          <p:nvPr/>
        </p:nvSpPr>
        <p:spPr bwMode="auto">
          <a:xfrm>
            <a:off x="7662863" y="1689100"/>
            <a:ext cx="1760537" cy="136525"/>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anose="020B0604020202020204" pitchFamily="34" charset="0"/>
              <a:buNone/>
            </a:pPr>
            <a:endParaRPr lang="zh-CN" altLang="en-US">
              <a:solidFill>
                <a:srgbClr val="FFFFFF"/>
              </a:solidFill>
              <a:sym typeface="微软雅黑" panose="020B0503020204020204" pitchFamily="34" charset="-122"/>
            </a:endParaRPr>
          </a:p>
        </p:txBody>
      </p:sp>
      <p:sp>
        <p:nvSpPr>
          <p:cNvPr id="24588" name="矩形 47"/>
          <p:cNvSpPr>
            <a:spLocks noChangeArrowheads="1"/>
          </p:cNvSpPr>
          <p:nvPr/>
        </p:nvSpPr>
        <p:spPr bwMode="auto">
          <a:xfrm>
            <a:off x="9423400" y="1689100"/>
            <a:ext cx="1760538" cy="136525"/>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anose="020B0604020202020204" pitchFamily="34" charset="0"/>
              <a:buNone/>
            </a:pPr>
            <a:endParaRPr lang="zh-CN" altLang="en-US">
              <a:solidFill>
                <a:srgbClr val="FFFFFF"/>
              </a:solidFill>
              <a:sym typeface="微软雅黑" panose="020B0503020204020204" pitchFamily="34" charset="-122"/>
            </a:endParaRPr>
          </a:p>
        </p:txBody>
      </p:sp>
      <p:pic>
        <p:nvPicPr>
          <p:cNvPr id="24590" name="图片 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675" y="2065338"/>
            <a:ext cx="1420813"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1" name="图片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1325" y="3571875"/>
            <a:ext cx="942975" cy="270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4"/>
          <a:stretch>
            <a:fillRect/>
          </a:stretch>
        </p:blipFill>
        <p:spPr>
          <a:xfrm>
            <a:off x="222885" y="1607185"/>
            <a:ext cx="9199880" cy="4556760"/>
          </a:xfrm>
          <a:prstGeom prst="rect">
            <a:avLst/>
          </a:prstGeom>
        </p:spPr>
      </p:pic>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矩形 16"/>
          <p:cNvSpPr>
            <a:spLocks noChangeArrowheads="1"/>
          </p:cNvSpPr>
          <p:nvPr/>
        </p:nvSpPr>
        <p:spPr bwMode="auto">
          <a:xfrm>
            <a:off x="497205" y="565150"/>
            <a:ext cx="3386455"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marL="457200" indent="-4572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单元测试过程</a:t>
            </a:r>
            <a:endParaRPr lang="zh-CN" altLang="en-US" sz="320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1139190" y="1178560"/>
            <a:ext cx="5461635" cy="2667635"/>
          </a:xfrm>
          <a:prstGeom prst="rect">
            <a:avLst/>
          </a:prstGeom>
        </p:spPr>
      </p:pic>
      <p:sp>
        <p:nvSpPr>
          <p:cNvPr id="3" name="矩形 16"/>
          <p:cNvSpPr>
            <a:spLocks noChangeArrowheads="1"/>
          </p:cNvSpPr>
          <p:nvPr/>
        </p:nvSpPr>
        <p:spPr bwMode="auto">
          <a:xfrm>
            <a:off x="7997190" y="316230"/>
            <a:ext cx="3386455"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marL="457200" indent="-4572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单元测试内容</a:t>
            </a:r>
            <a:endParaRPr lang="zh-CN" altLang="en-US" sz="320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8317865" y="1178560"/>
            <a:ext cx="2540000" cy="368300"/>
          </a:xfrm>
          <a:prstGeom prst="rect">
            <a:avLst/>
          </a:prstGeom>
          <a:noFill/>
        </p:spPr>
        <p:txBody>
          <a:bodyPr wrap="square" rtlCol="0" anchor="t">
            <a:spAutoFit/>
          </a:bodyPr>
          <a:p>
            <a:r>
              <a:rPr lang="zh-CN" altLang="en-US" b="1">
                <a:solidFill>
                  <a:schemeClr val="bg1"/>
                </a:solidFill>
              </a:rPr>
              <a:t>(1) 模块接口测试</a:t>
            </a:r>
            <a:endParaRPr lang="zh-CN" altLang="en-US" b="1">
              <a:solidFill>
                <a:schemeClr val="bg1"/>
              </a:solidFill>
            </a:endParaRPr>
          </a:p>
        </p:txBody>
      </p:sp>
      <p:sp>
        <p:nvSpPr>
          <p:cNvPr id="5" name="文本框 4"/>
          <p:cNvSpPr txBox="1"/>
          <p:nvPr/>
        </p:nvSpPr>
        <p:spPr>
          <a:xfrm>
            <a:off x="8317865" y="1644015"/>
            <a:ext cx="2540000" cy="368300"/>
          </a:xfrm>
          <a:prstGeom prst="rect">
            <a:avLst/>
          </a:prstGeom>
          <a:noFill/>
        </p:spPr>
        <p:txBody>
          <a:bodyPr wrap="square" rtlCol="0" anchor="t">
            <a:spAutoFit/>
          </a:bodyPr>
          <a:p>
            <a:r>
              <a:rPr lang="zh-CN" altLang="en-US" b="1">
                <a:solidFill>
                  <a:schemeClr val="bg1"/>
                </a:solidFill>
              </a:rPr>
              <a:t>(2) 局部数据结构测试</a:t>
            </a:r>
            <a:endParaRPr lang="zh-CN" altLang="en-US" b="1">
              <a:solidFill>
                <a:schemeClr val="bg1"/>
              </a:solidFill>
            </a:endParaRPr>
          </a:p>
        </p:txBody>
      </p:sp>
      <p:sp>
        <p:nvSpPr>
          <p:cNvPr id="6" name="文本框 5"/>
          <p:cNvSpPr txBox="1"/>
          <p:nvPr/>
        </p:nvSpPr>
        <p:spPr>
          <a:xfrm>
            <a:off x="8420100" y="2103755"/>
            <a:ext cx="2540000" cy="368300"/>
          </a:xfrm>
          <a:prstGeom prst="rect">
            <a:avLst/>
          </a:prstGeom>
          <a:noFill/>
        </p:spPr>
        <p:txBody>
          <a:bodyPr wrap="square" rtlCol="0" anchor="t">
            <a:spAutoFit/>
          </a:bodyPr>
          <a:p>
            <a:r>
              <a:rPr lang="zh-CN" altLang="en-US" b="1">
                <a:solidFill>
                  <a:schemeClr val="bg1"/>
                </a:solidFill>
              </a:rPr>
              <a:t>(3) 路径测试</a:t>
            </a:r>
            <a:endParaRPr lang="zh-CN" altLang="en-US" b="1">
              <a:solidFill>
                <a:schemeClr val="bg1"/>
              </a:solidFill>
            </a:endParaRPr>
          </a:p>
        </p:txBody>
      </p:sp>
      <p:sp>
        <p:nvSpPr>
          <p:cNvPr id="7" name="文本框 6"/>
          <p:cNvSpPr txBox="1"/>
          <p:nvPr/>
        </p:nvSpPr>
        <p:spPr>
          <a:xfrm>
            <a:off x="8317865" y="2563495"/>
            <a:ext cx="2540000" cy="368300"/>
          </a:xfrm>
          <a:prstGeom prst="rect">
            <a:avLst/>
          </a:prstGeom>
          <a:noFill/>
        </p:spPr>
        <p:txBody>
          <a:bodyPr wrap="square" rtlCol="0" anchor="t">
            <a:spAutoFit/>
          </a:bodyPr>
          <a:p>
            <a:r>
              <a:rPr lang="zh-CN" altLang="en-US" b="1">
                <a:solidFill>
                  <a:schemeClr val="bg1"/>
                </a:solidFill>
              </a:rPr>
              <a:t>(4) 错误处理测试</a:t>
            </a:r>
            <a:endParaRPr lang="zh-CN" altLang="en-US" b="1">
              <a:solidFill>
                <a:schemeClr val="bg1"/>
              </a:solidFill>
            </a:endParaRPr>
          </a:p>
        </p:txBody>
      </p:sp>
      <p:sp>
        <p:nvSpPr>
          <p:cNvPr id="8" name="文本框 7"/>
          <p:cNvSpPr txBox="1"/>
          <p:nvPr/>
        </p:nvSpPr>
        <p:spPr>
          <a:xfrm>
            <a:off x="8317865" y="3063875"/>
            <a:ext cx="2540000" cy="368300"/>
          </a:xfrm>
          <a:prstGeom prst="rect">
            <a:avLst/>
          </a:prstGeom>
          <a:noFill/>
        </p:spPr>
        <p:txBody>
          <a:bodyPr wrap="square" rtlCol="0" anchor="t">
            <a:spAutoFit/>
          </a:bodyPr>
          <a:p>
            <a:r>
              <a:rPr lang="zh-CN" altLang="en-US" b="1">
                <a:solidFill>
                  <a:schemeClr val="bg1"/>
                </a:solidFill>
              </a:rPr>
              <a:t>(5) 边界测试</a:t>
            </a:r>
            <a:endParaRPr lang="zh-CN" altLang="en-US" b="1">
              <a:solidFill>
                <a:schemeClr val="bg1"/>
              </a:solidFill>
            </a:endParaRPr>
          </a:p>
        </p:txBody>
      </p:sp>
      <p:pic>
        <p:nvPicPr>
          <p:cNvPr id="10" name="图片 9"/>
          <p:cNvPicPr>
            <a:picLocks noChangeAspect="1"/>
          </p:cNvPicPr>
          <p:nvPr/>
        </p:nvPicPr>
        <p:blipFill>
          <a:blip r:embed="rId3"/>
          <a:stretch>
            <a:fillRect/>
          </a:stretch>
        </p:blipFill>
        <p:spPr>
          <a:xfrm>
            <a:off x="1030605" y="4001135"/>
            <a:ext cx="5679440" cy="2620010"/>
          </a:xfrm>
          <a:prstGeom prst="rect">
            <a:avLst/>
          </a:prstGeom>
        </p:spPr>
      </p:pic>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0" name="表格 -1"/>
          <p:cNvGraphicFramePr/>
          <p:nvPr/>
        </p:nvGraphicFramePr>
        <p:xfrm>
          <a:off x="187325" y="974725"/>
          <a:ext cx="5529580" cy="4572000"/>
        </p:xfrm>
        <a:graphic>
          <a:graphicData uri="http://schemas.openxmlformats.org/drawingml/2006/table">
            <a:tbl>
              <a:tblPr firstRow="1" bandRow="1">
                <a:tableStyleId>{5940675A-B579-460E-94D1-54222C63F5DA}</a:tableStyleId>
              </a:tblPr>
              <a:tblGrid>
                <a:gridCol w="412115"/>
                <a:gridCol w="671830"/>
                <a:gridCol w="708025"/>
                <a:gridCol w="1326515"/>
                <a:gridCol w="15875"/>
                <a:gridCol w="678180"/>
                <a:gridCol w="566420"/>
                <a:gridCol w="1150620"/>
              </a:tblGrid>
              <a:tr h="304800">
                <a:tc gridSpan="8">
                  <a:txBody>
                    <a:bodyPr/>
                    <a:p>
                      <a:pPr marL="0" indent="0" algn="ctr">
                        <a:buNone/>
                      </a:pPr>
                      <a:r>
                        <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rPr>
                        <a:t>入住登记测试用例</a:t>
                      </a:r>
                      <a:endPar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609600">
                <a:tc gridSpan="2">
                  <a:txBody>
                    <a:bodyPr/>
                    <a:p>
                      <a:pPr marL="0" indent="0" algn="l">
                        <a:buNone/>
                      </a:pPr>
                      <a:r>
                        <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rPr>
                        <a:t>测试编号</a:t>
                      </a:r>
                      <a:endPar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marL="0" indent="0" algn="l">
                        <a:buNone/>
                      </a:pPr>
                      <a:r>
                        <a:rPr lang="en-US" altLang="zh-CN" sz="2000" b="0" u="none">
                          <a:solidFill>
                            <a:schemeClr val="bg1"/>
                          </a:solidFill>
                          <a:latin typeface="宋体" panose="02010600030101010101" pitchFamily="2" charset="-122"/>
                          <a:ea typeface="宋体" panose="02010600030101010101" pitchFamily="2" charset="-122"/>
                          <a:cs typeface="宋体" panose="02010600030101010101" pitchFamily="2" charset="-122"/>
                        </a:rPr>
                        <a:t>2</a:t>
                      </a:r>
                      <a:endParaRPr lang="en-US" altLang="zh-CN"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gridSpan="2">
                  <a:txBody>
                    <a:bodyPr/>
                    <a:p>
                      <a:pPr marL="0" indent="0" algn="ctr">
                        <a:buNone/>
                      </a:pPr>
                      <a:r>
                        <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rPr>
                        <a:t>测试需求项</a:t>
                      </a:r>
                      <a:endPar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tcPr>
                </a:tc>
                <a:tc rowSpan="2">
                  <a:txBody>
                    <a:bodyPr/>
                    <a:p>
                      <a:pPr marL="0" indent="0" algn="ctr">
                        <a:buNone/>
                      </a:pPr>
                      <a:r>
                        <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rPr>
                        <a:t>前台接待</a:t>
                      </a:r>
                      <a:endPar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rPr>
                        <a:t>设计者</a:t>
                      </a:r>
                      <a:endPar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000" b="0" u="none">
                          <a:latin typeface="宋体" panose="02010600030101010101" pitchFamily="2" charset="-122"/>
                          <a:ea typeface="宋体" panose="02010600030101010101" pitchFamily="2" charset="-122"/>
                          <a:cs typeface="宋体" panose="02010600030101010101" pitchFamily="2" charset="-122"/>
                        </a:rPr>
                        <a:t> </a:t>
                      </a:r>
                      <a:endParaRPr lang="en-US" altLang="zh-CN" sz="2000" b="0" u="none">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09600">
                <a:tc gridSpan="2">
                  <a:txBody>
                    <a:bodyPr/>
                    <a:p>
                      <a:pPr marL="0" indent="0" algn="l">
                        <a:buNone/>
                      </a:pPr>
                      <a:r>
                        <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rPr>
                        <a:t>测试需求标号</a:t>
                      </a:r>
                      <a:endPar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marL="0" indent="0" algn="l">
                        <a:buNone/>
                      </a:pPr>
                      <a:r>
                        <a:rPr lang="en-US" altLang="zh-CN" sz="2000" b="0" u="none">
                          <a:solidFill>
                            <a:schemeClr val="bg1"/>
                          </a:solidFill>
                          <a:latin typeface="Times New Roman" panose="02020603050405020304" charset="0"/>
                          <a:ea typeface="Times New Roman" panose="02020603050405020304" charset="0"/>
                          <a:cs typeface="Times New Roman" panose="02020603050405020304" charset="0"/>
                        </a:rPr>
                        <a:t>001</a:t>
                      </a:r>
                      <a:endParaRPr lang="en-US" altLang="zh-CN" sz="2000" b="0"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b">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gridSpan="2">
                  <a:tcPr>
                    <a:lnL w="9525" cap="flat" cmpd="sng">
                      <a:solidFill>
                        <a:srgbClr val="000000"/>
                      </a:solidFill>
                      <a:prstDash val="solid"/>
                      <a:headEnd type="none" w="med" len="med"/>
                      <a:tailEnd type="none" w="med" len="med"/>
                    </a:lnL>
                    <a:lnB w="12700" cap="flat" cmpd="sng">
                      <a:solidFill>
                        <a:srgbClr val="080000"/>
                      </a:solidFill>
                      <a:prstDash val="solid"/>
                      <a:headEnd type="none" w="med" len="med"/>
                      <a:tailEnd type="none" w="med" len="med"/>
                    </a:lnB>
                  </a:tcPr>
                </a:tc>
                <a:tc vMerge="1" hMerge="1">
                  <a:tcPr>
                    <a:lnR w="9525" cap="flat" cmpd="sng">
                      <a:solidFill>
                        <a:srgbClr val="000000"/>
                      </a:solidFill>
                      <a:prstDash val="solid"/>
                      <a:headEnd type="none" w="med" len="med"/>
                      <a:tailEnd type="none" w="med" len="med"/>
                    </a:lnR>
                    <a:lnB w="12700" cap="flat" cmpd="sng">
                      <a:solidFill>
                        <a:srgbClr val="080000"/>
                      </a:solidFill>
                      <a:prstDash val="solid"/>
                      <a:headEnd type="none" w="med" len="med"/>
                      <a:tailEnd type="none" w="med" len="med"/>
                    </a:lnB>
                  </a:tcPr>
                </a:tc>
                <a:tc vMerge="1">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marL="0" indent="0" algn="l">
                        <a:buNone/>
                      </a:pPr>
                      <a:r>
                        <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rPr>
                        <a:t>设计日期</a:t>
                      </a:r>
                      <a:endPar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000" b="0" u="none">
                          <a:solidFill>
                            <a:schemeClr val="bg1"/>
                          </a:solidFill>
                          <a:latin typeface="Times New Roman" panose="02020603050405020304" charset="0"/>
                          <a:ea typeface="Times New Roman" panose="02020603050405020304" charset="0"/>
                          <a:cs typeface="Times New Roman" panose="02020603050405020304" charset="0"/>
                        </a:rPr>
                        <a:t>20</a:t>
                      </a:r>
                      <a:r>
                        <a:rPr lang="en-US" altLang="zh-CN" sz="2000" b="0" u="none">
                          <a:solidFill>
                            <a:schemeClr val="bg1"/>
                          </a:solidFill>
                          <a:latin typeface="宋体" panose="02010600030101010101" pitchFamily="2" charset="-122"/>
                          <a:ea typeface="宋体" panose="02010600030101010101" pitchFamily="2" charset="-122"/>
                          <a:cs typeface="宋体" panose="02010600030101010101" pitchFamily="2" charset="-122"/>
                        </a:rPr>
                        <a:t>17.5.25</a:t>
                      </a:r>
                      <a:endParaRPr lang="en-US" altLang="zh-CN"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19200">
                <a:tc gridSpan="2">
                  <a:txBody>
                    <a:bodyPr/>
                    <a:p>
                      <a:pPr marL="0" indent="0" algn="ctr">
                        <a:buNone/>
                      </a:pPr>
                      <a:r>
                        <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rPr>
                        <a:t>测试目标状态和测试数据状态</a:t>
                      </a:r>
                      <a:endPar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6">
                  <a:txBody>
                    <a:bodyPr/>
                    <a:p>
                      <a:pPr marL="0" indent="0" algn="ctr">
                        <a:buNone/>
                      </a:pPr>
                      <a:r>
                        <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rPr>
                        <a:t>完成散客入住登记</a:t>
                      </a:r>
                      <a:endPar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609600">
                <a:tc>
                  <a:txBody>
                    <a:bodyPr/>
                    <a:p>
                      <a:pPr marL="0" indent="0" algn="l">
                        <a:buNone/>
                      </a:pPr>
                      <a:r>
                        <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rPr>
                        <a:t>序号</a:t>
                      </a:r>
                      <a:endPar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rPr>
                        <a:t>测试项</a:t>
                      </a:r>
                      <a:endPar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marL="0" indent="0" algn="ctr">
                        <a:buNone/>
                      </a:pPr>
                      <a:r>
                        <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rPr>
                        <a:t>输入说明（操作）</a:t>
                      </a:r>
                      <a:endPar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4">
                  <a:txBody>
                    <a:bodyPr/>
                    <a:p>
                      <a:pPr marL="0" indent="0" algn="ctr">
                        <a:buNone/>
                      </a:pPr>
                      <a:r>
                        <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rPr>
                        <a:t>输出说明（预期结果）</a:t>
                      </a:r>
                      <a:endPar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219200">
                <a:tc>
                  <a:txBody>
                    <a:bodyPr/>
                    <a:p>
                      <a:pPr marL="0" indent="0" algn="ctr">
                        <a:buNone/>
                      </a:pPr>
                      <a:r>
                        <a:rPr lang="en-US" altLang="zh-CN" sz="2000" b="0" u="none">
                          <a:solidFill>
                            <a:schemeClr val="bg1"/>
                          </a:solidFill>
                          <a:latin typeface="宋体" panose="02010600030101010101" pitchFamily="2" charset="-122"/>
                          <a:ea typeface="宋体" panose="02010600030101010101" pitchFamily="2" charset="-122"/>
                          <a:cs typeface="宋体" panose="02010600030101010101" pitchFamily="2" charset="-122"/>
                        </a:rPr>
                        <a:t>6</a:t>
                      </a:r>
                      <a:endParaRPr lang="en-US" altLang="zh-CN"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rPr>
                        <a:t>散客入住登记</a:t>
                      </a:r>
                      <a:endPar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marL="0" indent="0" algn="ctr">
                        <a:buNone/>
                      </a:pPr>
                      <a:r>
                        <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rPr>
                        <a:t>房间号 房间类型 身份证号（限制</a:t>
                      </a:r>
                      <a:r>
                        <a:rPr lang="en-US" altLang="zh-CN" sz="2000" b="0" u="none">
                          <a:solidFill>
                            <a:schemeClr val="bg1"/>
                          </a:solidFill>
                          <a:latin typeface="宋体" panose="02010600030101010101" pitchFamily="2" charset="-122"/>
                          <a:ea typeface="宋体" panose="02010600030101010101" pitchFamily="2" charset="-122"/>
                          <a:cs typeface="宋体" panose="02010600030101010101" pitchFamily="2" charset="-122"/>
                        </a:rPr>
                        <a:t>18</a:t>
                      </a:r>
                      <a:r>
                        <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rPr>
                        <a:t>位） 入住日期 客户姓名</a:t>
                      </a:r>
                      <a:endPar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4">
                  <a:txBody>
                    <a:bodyPr/>
                    <a:p>
                      <a:pPr marL="0" indent="0" algn="ctr">
                        <a:buNone/>
                      </a:pPr>
                      <a:r>
                        <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rPr>
                        <a:t>入住成功（修改房间状态并记录客户信息成功）</a:t>
                      </a:r>
                      <a:endPar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bl>
          </a:graphicData>
        </a:graphic>
      </p:graphicFrame>
      <p:graphicFrame>
        <p:nvGraphicFramePr>
          <p:cNvPr id="2" name="表格 1"/>
          <p:cNvGraphicFramePr/>
          <p:nvPr/>
        </p:nvGraphicFramePr>
        <p:xfrm>
          <a:off x="6087110" y="974725"/>
          <a:ext cx="5752465" cy="4572000"/>
        </p:xfrm>
        <a:graphic>
          <a:graphicData uri="http://schemas.openxmlformats.org/drawingml/2006/table">
            <a:tbl>
              <a:tblPr firstRow="1" bandRow="1">
                <a:tableStyleId>{5940675A-B579-460E-94D1-54222C63F5DA}</a:tableStyleId>
              </a:tblPr>
              <a:tblGrid>
                <a:gridCol w="428625"/>
                <a:gridCol w="699135"/>
                <a:gridCol w="736600"/>
                <a:gridCol w="1379855"/>
                <a:gridCol w="16510"/>
                <a:gridCol w="705485"/>
                <a:gridCol w="705485"/>
                <a:gridCol w="1080770"/>
              </a:tblGrid>
              <a:tr h="304800">
                <a:tc gridSpan="8">
                  <a:txBody>
                    <a:bodyPr/>
                    <a:p>
                      <a:pPr marL="0" indent="0" algn="ctr">
                        <a:buNone/>
                      </a:pPr>
                      <a:r>
                        <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rPr>
                        <a:t>退房结账测试用例</a:t>
                      </a:r>
                      <a:endPar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609600">
                <a:tc gridSpan="2">
                  <a:txBody>
                    <a:bodyPr/>
                    <a:p>
                      <a:pPr marL="0" indent="0" algn="l">
                        <a:buNone/>
                      </a:pPr>
                      <a:r>
                        <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rPr>
                        <a:t>测试编号</a:t>
                      </a:r>
                      <a:endPar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marL="0" indent="0" algn="l">
                        <a:buNone/>
                      </a:pPr>
                      <a:r>
                        <a:rPr lang="en-US" altLang="zh-CN" sz="2000" b="0" u="none">
                          <a:solidFill>
                            <a:schemeClr val="bg1"/>
                          </a:solidFill>
                          <a:latin typeface="宋体" panose="02010600030101010101" pitchFamily="2" charset="-122"/>
                          <a:ea typeface="宋体" panose="02010600030101010101" pitchFamily="2" charset="-122"/>
                          <a:cs typeface="宋体" panose="02010600030101010101" pitchFamily="2" charset="-122"/>
                        </a:rPr>
                        <a:t>2</a:t>
                      </a:r>
                      <a:endParaRPr lang="en-US" altLang="zh-CN"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gridSpan="2">
                  <a:txBody>
                    <a:bodyPr/>
                    <a:p>
                      <a:pPr marL="0" indent="0" algn="ctr">
                        <a:buNone/>
                      </a:pPr>
                      <a:r>
                        <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rPr>
                        <a:t>测试需求项</a:t>
                      </a:r>
                      <a:endPar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tcPr>
                </a:tc>
                <a:tc rowSpan="2">
                  <a:txBody>
                    <a:bodyPr/>
                    <a:p>
                      <a:pPr marL="0" indent="0" algn="ctr">
                        <a:buNone/>
                      </a:pPr>
                      <a:r>
                        <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rPr>
                        <a:t>前台接待</a:t>
                      </a:r>
                      <a:endPar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rPr>
                        <a:t>设计者</a:t>
                      </a:r>
                      <a:endPar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000" b="0" u="none">
                          <a:latin typeface="宋体" panose="02010600030101010101" pitchFamily="2" charset="-122"/>
                          <a:ea typeface="宋体" panose="02010600030101010101" pitchFamily="2" charset="-122"/>
                          <a:cs typeface="宋体" panose="02010600030101010101" pitchFamily="2" charset="-122"/>
                        </a:rPr>
                        <a:t> </a:t>
                      </a:r>
                      <a:endParaRPr lang="en-US" altLang="zh-CN" sz="2000" b="0" u="none">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09600">
                <a:tc gridSpan="2">
                  <a:txBody>
                    <a:bodyPr/>
                    <a:p>
                      <a:pPr marL="0" indent="0" algn="l">
                        <a:buNone/>
                      </a:pPr>
                      <a:r>
                        <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rPr>
                        <a:t>测试需求标号</a:t>
                      </a:r>
                      <a:endPar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marL="0" indent="0" algn="l">
                        <a:buNone/>
                      </a:pPr>
                      <a:r>
                        <a:rPr lang="en-US" altLang="zh-CN" sz="2000" b="0" u="none">
                          <a:solidFill>
                            <a:schemeClr val="bg1"/>
                          </a:solidFill>
                          <a:latin typeface="Times New Roman" panose="02020603050405020304" charset="0"/>
                          <a:ea typeface="Times New Roman" panose="02020603050405020304" charset="0"/>
                          <a:cs typeface="Times New Roman" panose="02020603050405020304" charset="0"/>
                        </a:rPr>
                        <a:t>002</a:t>
                      </a:r>
                      <a:endParaRPr lang="en-US" altLang="zh-CN" sz="2000" b="0"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b">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gridSpan="2">
                  <a:tcPr>
                    <a:lnL w="9525" cap="flat" cmpd="sng">
                      <a:solidFill>
                        <a:srgbClr val="000000"/>
                      </a:solidFill>
                      <a:prstDash val="solid"/>
                      <a:headEnd type="none" w="med" len="med"/>
                      <a:tailEnd type="none" w="med" len="med"/>
                    </a:lnL>
                    <a:lnB w="12700" cap="flat" cmpd="sng">
                      <a:solidFill>
                        <a:srgbClr val="080000"/>
                      </a:solidFill>
                      <a:prstDash val="solid"/>
                      <a:headEnd type="none" w="med" len="med"/>
                      <a:tailEnd type="none" w="med" len="med"/>
                    </a:lnB>
                  </a:tcPr>
                </a:tc>
                <a:tc vMerge="1" hMerge="1">
                  <a:tcPr>
                    <a:lnR w="9525" cap="flat" cmpd="sng">
                      <a:solidFill>
                        <a:srgbClr val="000000"/>
                      </a:solidFill>
                      <a:prstDash val="solid"/>
                      <a:headEnd type="none" w="med" len="med"/>
                      <a:tailEnd type="none" w="med" len="med"/>
                    </a:lnR>
                    <a:lnB w="12700" cap="flat" cmpd="sng">
                      <a:solidFill>
                        <a:srgbClr val="080000"/>
                      </a:solidFill>
                      <a:prstDash val="solid"/>
                      <a:headEnd type="none" w="med" len="med"/>
                      <a:tailEnd type="none" w="med" len="med"/>
                    </a:lnB>
                  </a:tcPr>
                </a:tc>
                <a:tc vMerge="1">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marL="0" indent="0" algn="l">
                        <a:buNone/>
                      </a:pPr>
                      <a:r>
                        <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rPr>
                        <a:t>设计日期</a:t>
                      </a:r>
                      <a:endPar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000" b="0" u="none">
                          <a:solidFill>
                            <a:schemeClr val="bg1"/>
                          </a:solidFill>
                          <a:latin typeface="Times New Roman" panose="02020603050405020304" charset="0"/>
                          <a:ea typeface="Times New Roman" panose="02020603050405020304" charset="0"/>
                          <a:cs typeface="Times New Roman" panose="02020603050405020304" charset="0"/>
                        </a:rPr>
                        <a:t>20</a:t>
                      </a:r>
                      <a:r>
                        <a:rPr lang="en-US" altLang="zh-CN" sz="2000" b="0" u="none">
                          <a:solidFill>
                            <a:schemeClr val="bg1"/>
                          </a:solidFill>
                          <a:latin typeface="宋体" panose="02010600030101010101" pitchFamily="2" charset="-122"/>
                          <a:ea typeface="宋体" panose="02010600030101010101" pitchFamily="2" charset="-122"/>
                          <a:cs typeface="宋体" panose="02010600030101010101" pitchFamily="2" charset="-122"/>
                        </a:rPr>
                        <a:t>17.5.25</a:t>
                      </a:r>
                      <a:endParaRPr lang="en-US" altLang="zh-CN"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19200">
                <a:tc gridSpan="2">
                  <a:txBody>
                    <a:bodyPr/>
                    <a:p>
                      <a:pPr marL="0" indent="0" algn="ctr">
                        <a:buNone/>
                      </a:pPr>
                      <a:r>
                        <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rPr>
                        <a:t>测试目标状态和测试数据状态</a:t>
                      </a:r>
                      <a:endParaRPr lang="zh-CN" altLang="en-US" sz="20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6">
                  <a:txBody>
                    <a:bodyPr/>
                    <a:p>
                      <a:pPr marL="0" indent="0" algn="ctr">
                        <a:buNone/>
                      </a:pPr>
                      <a:r>
                        <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rPr>
                        <a:t>完成散客退房结账</a:t>
                      </a:r>
                      <a:endPar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609600">
                <a:tc>
                  <a:txBody>
                    <a:bodyPr/>
                    <a:p>
                      <a:pPr marL="0" indent="0" algn="l">
                        <a:buNone/>
                      </a:pPr>
                      <a:r>
                        <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rPr>
                        <a:t>序号</a:t>
                      </a:r>
                      <a:endPar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rPr>
                        <a:t>测试项</a:t>
                      </a:r>
                      <a:endPar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marL="0" indent="0" algn="ctr">
                        <a:buNone/>
                      </a:pPr>
                      <a:r>
                        <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rPr>
                        <a:t>输入说明（操作）</a:t>
                      </a:r>
                      <a:endPar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4">
                  <a:txBody>
                    <a:bodyPr/>
                    <a:p>
                      <a:pPr marL="0" indent="0" algn="ctr">
                        <a:buNone/>
                      </a:pPr>
                      <a:r>
                        <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rPr>
                        <a:t>输出说明（预期结果）</a:t>
                      </a:r>
                      <a:endPar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219200">
                <a:tc>
                  <a:txBody>
                    <a:bodyPr/>
                    <a:p>
                      <a:pPr marL="0" indent="0" algn="ctr">
                        <a:buNone/>
                      </a:pPr>
                      <a:r>
                        <a:rPr lang="en-US" altLang="zh-CN" sz="2000" b="0" u="none">
                          <a:solidFill>
                            <a:schemeClr val="bg1"/>
                          </a:solidFill>
                          <a:latin typeface="宋体" panose="02010600030101010101" pitchFamily="2" charset="-122"/>
                          <a:ea typeface="宋体" panose="02010600030101010101" pitchFamily="2" charset="-122"/>
                          <a:cs typeface="宋体" panose="02010600030101010101" pitchFamily="2" charset="-122"/>
                        </a:rPr>
                        <a:t>6</a:t>
                      </a:r>
                      <a:endParaRPr lang="en-US" altLang="zh-CN"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rPr>
                        <a:t>散客退房结账</a:t>
                      </a:r>
                      <a:endPar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marL="0" indent="0" algn="ctr">
                        <a:buNone/>
                      </a:pPr>
                      <a:r>
                        <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rPr>
                        <a:t>房间号 所需费用 客户姓名 身份证号 退房时间</a:t>
                      </a:r>
                      <a:endPar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4">
                  <a:txBody>
                    <a:bodyPr/>
                    <a:p>
                      <a:pPr marL="0" indent="0" algn="ctr">
                        <a:buNone/>
                      </a:pPr>
                      <a:r>
                        <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rPr>
                        <a:t>退房成功（修改房间状态并记录订单信息成功）</a:t>
                      </a:r>
                      <a:endParaRPr lang="zh-CN" altLang="en-US" sz="20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bl>
          </a:graphicData>
        </a:graphic>
      </p:graphicFrame>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表格 2"/>
          <p:cNvGraphicFramePr/>
          <p:nvPr/>
        </p:nvGraphicFramePr>
        <p:xfrm>
          <a:off x="132080" y="1161415"/>
          <a:ext cx="5307330" cy="4677410"/>
        </p:xfrm>
        <a:graphic>
          <a:graphicData uri="http://schemas.openxmlformats.org/drawingml/2006/table">
            <a:tbl>
              <a:tblPr firstRow="1" bandRow="1">
                <a:tableStyleId>{5940675A-B579-460E-94D1-54222C63F5DA}</a:tableStyleId>
              </a:tblPr>
              <a:tblGrid>
                <a:gridCol w="395605"/>
                <a:gridCol w="644525"/>
                <a:gridCol w="680085"/>
                <a:gridCol w="1273175"/>
                <a:gridCol w="15240"/>
                <a:gridCol w="650875"/>
                <a:gridCol w="650875"/>
                <a:gridCol w="996950"/>
              </a:tblGrid>
              <a:tr h="288290">
                <a:tc gridSpan="8">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房间状态管理模块测试用例</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548640">
                <a:tc gridSpan="2">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测试编号</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marL="0" indent="0" algn="l">
                        <a:buNone/>
                      </a:pPr>
                      <a:r>
                        <a:rPr lang="en-US" altLang="zh-CN" sz="1800" b="0" u="none">
                          <a:solidFill>
                            <a:schemeClr val="bg1"/>
                          </a:solidFill>
                          <a:latin typeface="宋体" panose="02010600030101010101" pitchFamily="2" charset="-122"/>
                          <a:ea typeface="宋体" panose="02010600030101010101" pitchFamily="2" charset="-122"/>
                          <a:cs typeface="宋体" panose="02010600030101010101" pitchFamily="2" charset="-122"/>
                        </a:rPr>
                        <a:t>3</a:t>
                      </a:r>
                      <a:endParaRPr lang="en-US" altLang="zh-CN"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gridSpan="2">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测试需求项</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tcPr>
                </a:tc>
                <a:tc rowSpan="2">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管家系统</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设计者</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900" b="0" u="none">
                          <a:latin typeface="宋体" panose="02010600030101010101" pitchFamily="2" charset="-122"/>
                          <a:ea typeface="宋体" panose="02010600030101010101" pitchFamily="2" charset="-122"/>
                          <a:cs typeface="宋体" panose="02010600030101010101" pitchFamily="2" charset="-122"/>
                        </a:rPr>
                        <a:t> </a:t>
                      </a:r>
                      <a:endParaRPr lang="zh-CN" altLang="en-US" sz="900" b="0" u="none">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48640">
                <a:tc gridSpan="2">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测试需求标号</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marL="0" indent="0" algn="l">
                        <a:buNone/>
                      </a:pPr>
                      <a:r>
                        <a:rPr lang="en-US" altLang="zh-CN" sz="1800" b="0" u="none">
                          <a:solidFill>
                            <a:schemeClr val="bg1"/>
                          </a:solidFill>
                          <a:latin typeface="Times New Roman" panose="02020603050405020304" charset="0"/>
                          <a:ea typeface="Times New Roman" panose="02020603050405020304" charset="0"/>
                          <a:cs typeface="Times New Roman" panose="02020603050405020304" charset="0"/>
                        </a:rPr>
                        <a:t>003</a:t>
                      </a:r>
                      <a:endParaRPr lang="en-US" altLang="zh-CN" sz="1800" b="0"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b">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gridSpan="2">
                  <a:tcPr>
                    <a:lnL w="9525" cap="flat" cmpd="sng">
                      <a:solidFill>
                        <a:srgbClr val="000000"/>
                      </a:solidFill>
                      <a:prstDash val="solid"/>
                      <a:headEnd type="none" w="med" len="med"/>
                      <a:tailEnd type="none" w="med" len="med"/>
                    </a:lnL>
                    <a:lnB w="12700" cap="flat" cmpd="sng">
                      <a:solidFill>
                        <a:srgbClr val="080000"/>
                      </a:solidFill>
                      <a:prstDash val="solid"/>
                      <a:headEnd type="none" w="med" len="med"/>
                      <a:tailEnd type="none" w="med" len="med"/>
                    </a:lnB>
                  </a:tcPr>
                </a:tc>
                <a:tc vMerge="1" hMerge="1">
                  <a:tcPr>
                    <a:lnR w="9525" cap="flat" cmpd="sng">
                      <a:solidFill>
                        <a:srgbClr val="000000"/>
                      </a:solidFill>
                      <a:prstDash val="solid"/>
                      <a:headEnd type="none" w="med" len="med"/>
                      <a:tailEnd type="none" w="med" len="med"/>
                    </a:lnR>
                    <a:lnB w="12700" cap="flat" cmpd="sng">
                      <a:solidFill>
                        <a:srgbClr val="080000"/>
                      </a:solidFill>
                      <a:prstDash val="solid"/>
                      <a:headEnd type="none" w="med" len="med"/>
                      <a:tailEnd type="none" w="med" len="med"/>
                    </a:lnB>
                  </a:tcPr>
                </a:tc>
                <a:tc vMerge="1">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设计日期</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1800" b="0" u="none">
                          <a:solidFill>
                            <a:schemeClr val="bg1"/>
                          </a:solidFill>
                          <a:latin typeface="Times New Roman" panose="02020603050405020304" charset="0"/>
                          <a:ea typeface="Times New Roman" panose="02020603050405020304" charset="0"/>
                          <a:cs typeface="Times New Roman" panose="02020603050405020304" charset="0"/>
                        </a:rPr>
                        <a:t>2017.5.25</a:t>
                      </a:r>
                      <a:endParaRPr lang="en-US" altLang="zh-CN" sz="1800" b="0"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097280">
                <a:tc gridSpan="2">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测试目标状态和测试数据状态</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6">
                  <a:txBody>
                    <a:bodyPr/>
                    <a:p>
                      <a:pPr marL="0" indent="0" algn="ctr">
                        <a:buNone/>
                      </a:pPr>
                      <a:r>
                        <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rPr>
                        <a:t>房间状态修改和查询等项功能</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548640">
                <a:tc>
                  <a:txBody>
                    <a:bodyPr/>
                    <a:p>
                      <a:pPr marL="0" indent="0" algn="l">
                        <a:buNone/>
                      </a:pPr>
                      <a:r>
                        <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rPr>
                        <a:t>序号</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rPr>
                        <a:t>测试项</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marL="0" indent="0" algn="ctr">
                        <a:buNone/>
                      </a:pPr>
                      <a:r>
                        <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rPr>
                        <a:t>输入说明（操作）</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4">
                  <a:txBody>
                    <a:bodyPr/>
                    <a:p>
                      <a:pPr marL="0" indent="0" algn="ctr">
                        <a:buNone/>
                      </a:pPr>
                      <a:r>
                        <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rPr>
                        <a:t>输出说明（预期结果）</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822960">
                <a:tc>
                  <a:txBody>
                    <a:bodyPr/>
                    <a:p>
                      <a:pPr marL="0" indent="0" algn="ctr">
                        <a:buNone/>
                      </a:pPr>
                      <a:r>
                        <a:rPr lang="en-US" altLang="zh-CN" sz="1800" b="0" u="none">
                          <a:solidFill>
                            <a:schemeClr val="bg1"/>
                          </a:solidFill>
                          <a:latin typeface="宋体" panose="02010600030101010101" pitchFamily="2" charset="-122"/>
                          <a:ea typeface="宋体" panose="02010600030101010101" pitchFamily="2" charset="-122"/>
                          <a:cs typeface="宋体" panose="02010600030101010101" pitchFamily="2" charset="-122"/>
                        </a:rPr>
                        <a:t>17</a:t>
                      </a:r>
                      <a:endParaRPr lang="en-US" altLang="zh-CN"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rPr>
                        <a:t>房间状态修改</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marL="0" indent="0" algn="ctr">
                        <a:buNone/>
                      </a:pPr>
                      <a:r>
                        <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rPr>
                        <a:t>房间号 </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4">
                  <a:txBody>
                    <a:bodyPr/>
                    <a:p>
                      <a:pPr marL="0" indent="0" algn="ctr">
                        <a:buNone/>
                      </a:pPr>
                      <a:r>
                        <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rPr>
                        <a:t>能正确修改相应房间状态</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822960">
                <a:tc>
                  <a:txBody>
                    <a:bodyPr/>
                    <a:p>
                      <a:pPr marL="0" indent="0" algn="ctr">
                        <a:buNone/>
                      </a:pPr>
                      <a:r>
                        <a:rPr lang="en-US" altLang="zh-CN" sz="1800" b="0" u="none">
                          <a:solidFill>
                            <a:schemeClr val="bg1"/>
                          </a:solidFill>
                          <a:latin typeface="宋体" panose="02010600030101010101" pitchFamily="2" charset="-122"/>
                          <a:ea typeface="宋体" panose="02010600030101010101" pitchFamily="2" charset="-122"/>
                          <a:cs typeface="宋体" panose="02010600030101010101" pitchFamily="2" charset="-122"/>
                        </a:rPr>
                        <a:t>18</a:t>
                      </a:r>
                      <a:endParaRPr lang="en-US" altLang="zh-CN"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rPr>
                        <a:t>房间状态查询</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marL="0" indent="0" algn="ctr">
                        <a:buNone/>
                      </a:pPr>
                      <a:r>
                        <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rPr>
                        <a:t>房间号</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4">
                  <a:txBody>
                    <a:bodyPr/>
                    <a:p>
                      <a:pPr marL="0" indent="0" algn="ctr">
                        <a:buNone/>
                      </a:pPr>
                      <a:r>
                        <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rPr>
                        <a:t>正确显示房间信息</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bl>
          </a:graphicData>
        </a:graphic>
      </p:graphicFrame>
      <p:graphicFrame>
        <p:nvGraphicFramePr>
          <p:cNvPr id="4" name="表格 3"/>
          <p:cNvGraphicFramePr/>
          <p:nvPr/>
        </p:nvGraphicFramePr>
        <p:xfrm>
          <a:off x="6075045" y="1068070"/>
          <a:ext cx="5140325" cy="4721860"/>
        </p:xfrm>
        <a:graphic>
          <a:graphicData uri="http://schemas.openxmlformats.org/drawingml/2006/table">
            <a:tbl>
              <a:tblPr firstRow="1" bandRow="1">
                <a:tableStyleId>{5940675A-B579-460E-94D1-54222C63F5DA}</a:tableStyleId>
              </a:tblPr>
              <a:tblGrid>
                <a:gridCol w="382905"/>
                <a:gridCol w="624840"/>
                <a:gridCol w="657860"/>
                <a:gridCol w="1233805"/>
                <a:gridCol w="14605"/>
                <a:gridCol w="629920"/>
                <a:gridCol w="631190"/>
                <a:gridCol w="965200"/>
              </a:tblGrid>
              <a:tr h="332740">
                <a:tc gridSpan="8">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客户信息管理模块测试用例</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74320">
                <a:tc gridSpan="2">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测试编号</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marL="0" indent="0" algn="l">
                        <a:buNone/>
                      </a:pPr>
                      <a:r>
                        <a:rPr lang="en-US" altLang="zh-CN" sz="1800" b="0" u="none">
                          <a:solidFill>
                            <a:schemeClr val="bg1"/>
                          </a:solidFill>
                          <a:latin typeface="宋体" panose="02010600030101010101" pitchFamily="2" charset="-122"/>
                          <a:ea typeface="宋体" panose="02010600030101010101" pitchFamily="2" charset="-122"/>
                          <a:cs typeface="宋体" panose="02010600030101010101" pitchFamily="2" charset="-122"/>
                        </a:rPr>
                        <a:t>4</a:t>
                      </a:r>
                      <a:endParaRPr lang="en-US" altLang="zh-CN"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gridSpan="2">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测试需求项</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tcPr>
                </a:tc>
                <a:tc rowSpan="2">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管家系统</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设计者</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900" b="0" u="none">
                          <a:latin typeface="宋体" panose="02010600030101010101" pitchFamily="2" charset="-122"/>
                          <a:ea typeface="宋体" panose="02010600030101010101" pitchFamily="2" charset="-122"/>
                          <a:cs typeface="宋体" panose="02010600030101010101" pitchFamily="2" charset="-122"/>
                        </a:rPr>
                        <a:t> </a:t>
                      </a:r>
                      <a:endParaRPr lang="zh-CN" altLang="en-US" sz="900" b="0" u="none">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48640">
                <a:tc gridSpan="2">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测试需求标号</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marL="0" indent="0" algn="l">
                        <a:buNone/>
                      </a:pPr>
                      <a:r>
                        <a:rPr lang="en-US" altLang="zh-CN" sz="1800" b="0" u="none">
                          <a:solidFill>
                            <a:schemeClr val="bg1"/>
                          </a:solidFill>
                          <a:latin typeface="Times New Roman" panose="02020603050405020304" charset="0"/>
                          <a:ea typeface="Times New Roman" panose="02020603050405020304" charset="0"/>
                          <a:cs typeface="Times New Roman" panose="02020603050405020304" charset="0"/>
                        </a:rPr>
                        <a:t>004</a:t>
                      </a:r>
                      <a:endParaRPr lang="en-US" altLang="zh-CN" sz="1800" b="0"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b">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gridSpan="2">
                  <a:tcPr>
                    <a:lnL w="9525" cap="flat" cmpd="sng">
                      <a:solidFill>
                        <a:srgbClr val="000000"/>
                      </a:solidFill>
                      <a:prstDash val="solid"/>
                      <a:headEnd type="none" w="med" len="med"/>
                      <a:tailEnd type="none" w="med" len="med"/>
                    </a:lnL>
                    <a:lnB w="12700" cap="flat" cmpd="sng">
                      <a:solidFill>
                        <a:srgbClr val="080000"/>
                      </a:solidFill>
                      <a:prstDash val="solid"/>
                      <a:headEnd type="none" w="med" len="med"/>
                      <a:tailEnd type="none" w="med" len="med"/>
                    </a:lnB>
                  </a:tcPr>
                </a:tc>
                <a:tc vMerge="1" hMerge="1">
                  <a:tcPr>
                    <a:lnR w="9525" cap="flat" cmpd="sng">
                      <a:solidFill>
                        <a:srgbClr val="000000"/>
                      </a:solidFill>
                      <a:prstDash val="solid"/>
                      <a:headEnd type="none" w="med" len="med"/>
                      <a:tailEnd type="none" w="med" len="med"/>
                    </a:lnR>
                    <a:lnB w="12700" cap="flat" cmpd="sng">
                      <a:solidFill>
                        <a:srgbClr val="080000"/>
                      </a:solidFill>
                      <a:prstDash val="solid"/>
                      <a:headEnd type="none" w="med" len="med"/>
                      <a:tailEnd type="none" w="med" len="med"/>
                    </a:lnB>
                  </a:tcPr>
                </a:tc>
                <a:tc vMerge="1">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设计日期</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1800" b="0" u="none">
                          <a:solidFill>
                            <a:schemeClr val="bg1"/>
                          </a:solidFill>
                          <a:latin typeface="Times New Roman" panose="02020603050405020304" charset="0"/>
                          <a:ea typeface="Times New Roman" panose="02020603050405020304" charset="0"/>
                          <a:cs typeface="Times New Roman" panose="02020603050405020304" charset="0"/>
                        </a:rPr>
                        <a:t>2017.5.25</a:t>
                      </a:r>
                      <a:endParaRPr lang="en-US" altLang="zh-CN" sz="1800" b="0"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22960">
                <a:tc gridSpan="2">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测试目标状态和测试数据状态</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6">
                  <a:txBody>
                    <a:bodyPr/>
                    <a:p>
                      <a:pPr marL="0" indent="0" algn="ctr">
                        <a:buNone/>
                      </a:pPr>
                      <a:r>
                        <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rPr>
                        <a:t>客户信息增加删除等项功能</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548640">
                <a:tc>
                  <a:txBody>
                    <a:bodyPr/>
                    <a:p>
                      <a:pPr marL="0" indent="0" algn="l">
                        <a:buNone/>
                      </a:pPr>
                      <a:r>
                        <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rPr>
                        <a:t>序号</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rPr>
                        <a:t>测试项</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marL="0" indent="0" algn="ctr">
                        <a:buNone/>
                      </a:pPr>
                      <a:r>
                        <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rPr>
                        <a:t>输入说明（操作）</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4">
                  <a:txBody>
                    <a:bodyPr/>
                    <a:p>
                      <a:pPr marL="0" indent="0" algn="ctr">
                        <a:buNone/>
                      </a:pPr>
                      <a:r>
                        <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rPr>
                        <a:t>输出说明（预期结果）</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593725">
                <a:tc>
                  <a:txBody>
                    <a:bodyPr/>
                    <a:p>
                      <a:pPr marL="0" indent="0" algn="ctr">
                        <a:buNone/>
                      </a:pPr>
                      <a:r>
                        <a:rPr lang="en-US" altLang="zh-CN" sz="1800" b="0" u="none">
                          <a:solidFill>
                            <a:schemeClr val="bg1"/>
                          </a:solidFill>
                          <a:latin typeface="宋体" panose="02010600030101010101" pitchFamily="2" charset="-122"/>
                          <a:ea typeface="宋体" panose="02010600030101010101" pitchFamily="2" charset="-122"/>
                          <a:cs typeface="宋体" panose="02010600030101010101" pitchFamily="2" charset="-122"/>
                        </a:rPr>
                        <a:t>17</a:t>
                      </a:r>
                      <a:endParaRPr lang="en-US" altLang="zh-CN"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rPr>
                        <a:t>客户信息添加</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marL="0" indent="0" algn="ctr">
                        <a:buNone/>
                      </a:pPr>
                      <a:r>
                        <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rPr>
                        <a:t>身份证号 </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4">
                  <a:txBody>
                    <a:bodyPr/>
                    <a:p>
                      <a:pPr marL="0" indent="0" algn="ctr">
                        <a:buNone/>
                      </a:pPr>
                      <a:r>
                        <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rPr>
                        <a:t>能正确添加客户信息</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548640">
                <a:tc>
                  <a:txBody>
                    <a:bodyPr/>
                    <a:p>
                      <a:pPr marL="0" indent="0" algn="ctr">
                        <a:buNone/>
                      </a:pPr>
                      <a:r>
                        <a:rPr lang="en-US" altLang="zh-CN" sz="1800" b="0" u="none">
                          <a:solidFill>
                            <a:schemeClr val="bg1"/>
                          </a:solidFill>
                          <a:latin typeface="宋体" panose="02010600030101010101" pitchFamily="2" charset="-122"/>
                          <a:ea typeface="宋体" panose="02010600030101010101" pitchFamily="2" charset="-122"/>
                          <a:cs typeface="宋体" panose="02010600030101010101" pitchFamily="2" charset="-122"/>
                        </a:rPr>
                        <a:t>18</a:t>
                      </a:r>
                      <a:endParaRPr lang="en-US" altLang="zh-CN"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rPr>
                        <a:t>客户信息删除</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marL="0" indent="0" algn="ctr">
                        <a:buNone/>
                      </a:pPr>
                      <a:r>
                        <a:rPr lang="zh-CN" altLang="en-US" sz="180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身份证号</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4">
                  <a:txBody>
                    <a:bodyPr/>
                    <a:p>
                      <a:pPr marL="0" indent="0" algn="ctr">
                        <a:buNone/>
                      </a:pPr>
                      <a:r>
                        <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rPr>
                        <a:t>正确删除客户信息</a:t>
                      </a:r>
                      <a:endParaRPr lang="zh-CN" altLang="en-US" sz="1800" b="0"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bl>
          </a:graphicData>
        </a:graphic>
      </p:graphicFrame>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矩形 16"/>
          <p:cNvSpPr>
            <a:spLocks noChangeArrowheads="1"/>
          </p:cNvSpPr>
          <p:nvPr/>
        </p:nvSpPr>
        <p:spPr bwMode="auto">
          <a:xfrm>
            <a:off x="497205" y="565150"/>
            <a:ext cx="4262755"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marL="457200" indent="-4572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单元测试方法</a:t>
            </a:r>
            <a:endParaRPr lang="zh-CN" altLang="en-US" sz="320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497205" y="1567180"/>
            <a:ext cx="8669020" cy="4112895"/>
          </a:xfrm>
          <a:prstGeom prst="rect">
            <a:avLst/>
          </a:prstGeom>
        </p:spPr>
      </p:pic>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矩形 16"/>
          <p:cNvSpPr>
            <a:spLocks noChangeArrowheads="1"/>
          </p:cNvSpPr>
          <p:nvPr/>
        </p:nvSpPr>
        <p:spPr bwMode="auto">
          <a:xfrm>
            <a:off x="497205" y="565150"/>
            <a:ext cx="4262755"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marL="457200" indent="-4572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单元测试方法</a:t>
            </a:r>
            <a:endParaRPr lang="zh-CN" altLang="en-US" sz="320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182880" y="1497965"/>
            <a:ext cx="6323330" cy="3039745"/>
          </a:xfrm>
          <a:prstGeom prst="rect">
            <a:avLst/>
          </a:prstGeom>
        </p:spPr>
      </p:pic>
      <p:sp>
        <p:nvSpPr>
          <p:cNvPr id="3" name="文本框 2"/>
          <p:cNvSpPr txBox="1"/>
          <p:nvPr/>
        </p:nvSpPr>
        <p:spPr>
          <a:xfrm>
            <a:off x="6926580" y="135255"/>
            <a:ext cx="4445000" cy="6129020"/>
          </a:xfrm>
          <a:prstGeom prst="rect">
            <a:avLst/>
          </a:prstGeom>
          <a:noFill/>
        </p:spPr>
        <p:txBody>
          <a:bodyPr wrap="square" rtlCol="0" anchor="t">
            <a:spAutoFit/>
          </a:bodyPr>
          <a:p>
            <a:r>
              <a:rPr lang="zh-CN" altLang="en-US" b="1">
                <a:solidFill>
                  <a:schemeClr val="bg1"/>
                </a:solidFill>
              </a:rPr>
              <a:t>mock对象</a:t>
            </a:r>
            <a:endParaRPr lang="zh-CN" altLang="en-US" b="1">
              <a:solidFill>
                <a:schemeClr val="bg1"/>
              </a:solidFill>
            </a:endParaRPr>
          </a:p>
          <a:p>
            <a:r>
              <a:rPr lang="zh-CN" altLang="en-US" b="1">
                <a:solidFill>
                  <a:schemeClr val="bg1"/>
                </a:solidFill>
              </a:rPr>
              <a:t>这个虚拟的对象就是mock对象。mock对象就是真实对象在调试期间的代替品。</a:t>
            </a:r>
            <a:endParaRPr lang="zh-CN" altLang="en-US" b="1">
              <a:solidFill>
                <a:schemeClr val="bg1"/>
              </a:solidFill>
            </a:endParaRPr>
          </a:p>
          <a:p>
            <a:endParaRPr lang="zh-CN" altLang="en-US" b="1">
              <a:solidFill>
                <a:schemeClr val="bg1"/>
              </a:solidFill>
            </a:endParaRPr>
          </a:p>
          <a:p>
            <a:endParaRPr lang="zh-CN" altLang="en-US" b="1">
              <a:solidFill>
                <a:schemeClr val="bg1"/>
              </a:solidFill>
            </a:endParaRPr>
          </a:p>
          <a:p>
            <a:endParaRPr lang="zh-CN" altLang="en-US" b="1">
              <a:solidFill>
                <a:schemeClr val="bg1"/>
              </a:solidFill>
            </a:endParaRPr>
          </a:p>
          <a:p>
            <a:r>
              <a:rPr lang="zh-CN" altLang="en-US" b="1">
                <a:solidFill>
                  <a:schemeClr val="bg1"/>
                </a:solidFill>
              </a:rPr>
              <a:t>mock对象使用范畴</a:t>
            </a:r>
            <a:endParaRPr lang="zh-CN" altLang="en-US" b="1">
              <a:solidFill>
                <a:schemeClr val="bg1"/>
              </a:solidFill>
            </a:endParaRPr>
          </a:p>
          <a:p>
            <a:r>
              <a:rPr lang="zh-CN" altLang="en-US" b="1">
                <a:solidFill>
                  <a:schemeClr val="bg1"/>
                </a:solidFill>
              </a:rPr>
              <a:t>真实对象具有不可确定的行为，产生不可预测的效果，（如：股票行情，天气预报）真实对象很难被创建的 真实对象的某些行为很难被触发真实对象实际上还不存在的（和其他开发小组或者和新的硬件打交道）等等。</a:t>
            </a:r>
            <a:endParaRPr lang="zh-CN" altLang="en-US" b="1">
              <a:solidFill>
                <a:schemeClr val="bg1"/>
              </a:solidFill>
            </a:endParaRPr>
          </a:p>
          <a:p>
            <a:endParaRPr lang="zh-CN" altLang="en-US" b="1">
              <a:solidFill>
                <a:schemeClr val="bg1"/>
              </a:solidFill>
            </a:endParaRPr>
          </a:p>
          <a:p>
            <a:endParaRPr lang="zh-CN" altLang="en-US" b="1">
              <a:solidFill>
                <a:schemeClr val="bg1"/>
              </a:solidFill>
            </a:endParaRPr>
          </a:p>
          <a:p>
            <a:endParaRPr lang="zh-CN" altLang="en-US" b="1">
              <a:solidFill>
                <a:schemeClr val="bg1"/>
              </a:solidFill>
            </a:endParaRPr>
          </a:p>
          <a:p>
            <a:r>
              <a:rPr lang="zh-CN" altLang="en-US" b="1">
                <a:solidFill>
                  <a:schemeClr val="bg1"/>
                </a:solidFill>
              </a:rPr>
              <a:t>使用mock对象测试的关键步骤</a:t>
            </a:r>
            <a:endParaRPr lang="zh-CN" altLang="en-US" b="1">
              <a:solidFill>
                <a:schemeClr val="bg1"/>
              </a:solidFill>
            </a:endParaRPr>
          </a:p>
          <a:p>
            <a:r>
              <a:rPr lang="zh-CN" altLang="en-US" b="1">
                <a:solidFill>
                  <a:schemeClr val="bg1"/>
                </a:solidFill>
              </a:rPr>
              <a:t>使用一个接口来描述这个对象。在产品代码中实现这个接口，在测试代码中实现这个接口，在被测试代码中只是通过接口来引用对象，所以它不知道这个引用的对象是真实对象，还是mock对象。</a:t>
            </a:r>
            <a:endParaRPr lang="zh-CN" altLang="en-US" b="1">
              <a:solidFill>
                <a:schemeClr val="bg1"/>
              </a:solidFill>
            </a:endParaRPr>
          </a:p>
        </p:txBody>
      </p:sp>
      <p:sp>
        <p:nvSpPr>
          <p:cNvPr id="4" name="矩形 16"/>
          <p:cNvSpPr>
            <a:spLocks noChangeArrowheads="1"/>
          </p:cNvSpPr>
          <p:nvPr/>
        </p:nvSpPr>
        <p:spPr bwMode="auto">
          <a:xfrm>
            <a:off x="3586480" y="135255"/>
            <a:ext cx="4262755"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marL="457200" indent="-457200">
              <a:buFont typeface="Wingdings" panose="05000000000000000000" pitchFamily="2" charset="2"/>
              <a:buChar char="Ø"/>
            </a:pPr>
            <a:r>
              <a:rPr lang="en-US" altLang="zh-CN" sz="3200">
                <a:solidFill>
                  <a:schemeClr val="bg1"/>
                </a:solidFill>
                <a:latin typeface="微软雅黑" panose="020B0503020204020204" pitchFamily="34" charset="-122"/>
                <a:ea typeface="微软雅黑" panose="020B0503020204020204" pitchFamily="34" charset="-122"/>
              </a:rPr>
              <a:t>mock</a:t>
            </a:r>
            <a:endParaRPr lang="en-US" altLang="zh-CN" sz="320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矩形 16"/>
          <p:cNvSpPr>
            <a:spLocks noChangeArrowheads="1"/>
          </p:cNvSpPr>
          <p:nvPr/>
        </p:nvSpPr>
        <p:spPr bwMode="auto">
          <a:xfrm>
            <a:off x="287020" y="4967605"/>
            <a:ext cx="426275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marL="457200" indent="-457200">
              <a:buFont typeface="Wingdings" panose="05000000000000000000" pitchFamily="2" charset="2"/>
              <a:buChar char="Ø"/>
            </a:pPr>
            <a:r>
              <a:rPr lang="en-US" altLang="zh-CN" sz="3200">
                <a:solidFill>
                  <a:schemeClr val="bg1"/>
                </a:solidFill>
                <a:latin typeface="微软雅黑" panose="020B0503020204020204" pitchFamily="34" charset="-122"/>
                <a:ea typeface="微软雅黑" panose="020B0503020204020204" pitchFamily="34" charset="-122"/>
              </a:rPr>
              <a:t>junit</a:t>
            </a:r>
            <a:r>
              <a:rPr lang="zh-CN" altLang="en-US" sz="3200">
                <a:solidFill>
                  <a:schemeClr val="bg1"/>
                </a:solidFill>
                <a:latin typeface="微软雅黑" panose="020B0503020204020204" pitchFamily="34" charset="-122"/>
                <a:ea typeface="微软雅黑" panose="020B0503020204020204" pitchFamily="34" charset="-122"/>
              </a:rPr>
              <a:t>测试</a:t>
            </a:r>
            <a:endParaRPr lang="zh-CN" altLang="en-US" sz="3200">
              <a:solidFill>
                <a:schemeClr val="bg1"/>
              </a:solidFill>
              <a:latin typeface="微软雅黑" panose="020B0503020204020204" pitchFamily="34" charset="-122"/>
              <a:ea typeface="微软雅黑" panose="020B0503020204020204" pitchFamily="34" charset="-122"/>
            </a:endParaRPr>
          </a:p>
        </p:txBody>
      </p:sp>
      <p:pic>
        <p:nvPicPr>
          <p:cNvPr id="3" name="图片 2" descr="J4$@`0GTR)F}_7B_~6ZAH]2"/>
          <p:cNvPicPr>
            <a:picLocks noChangeAspect="1"/>
          </p:cNvPicPr>
          <p:nvPr/>
        </p:nvPicPr>
        <p:blipFill>
          <a:blip r:embed="rId2"/>
          <a:stretch>
            <a:fillRect/>
          </a:stretch>
        </p:blipFill>
        <p:spPr>
          <a:xfrm>
            <a:off x="120015" y="217170"/>
            <a:ext cx="9418955" cy="4209415"/>
          </a:xfrm>
          <a:prstGeom prst="rect">
            <a:avLst/>
          </a:prstGeom>
        </p:spPr>
      </p:pic>
      <p:pic>
        <p:nvPicPr>
          <p:cNvPr id="2" name="图片 1" descr="27B]TG6OV1{V6[UK2M`$ESB"/>
          <p:cNvPicPr>
            <a:picLocks noChangeAspect="1"/>
          </p:cNvPicPr>
          <p:nvPr/>
        </p:nvPicPr>
        <p:blipFill>
          <a:blip r:embed="rId3"/>
          <a:stretch>
            <a:fillRect/>
          </a:stretch>
        </p:blipFill>
        <p:spPr>
          <a:xfrm>
            <a:off x="7026910" y="2574290"/>
            <a:ext cx="4989195" cy="4089400"/>
          </a:xfrm>
          <a:prstGeom prst="rect">
            <a:avLst/>
          </a:prstGeom>
        </p:spPr>
      </p:pic>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矩形 16"/>
          <p:cNvSpPr>
            <a:spLocks noChangeArrowheads="1"/>
          </p:cNvSpPr>
          <p:nvPr/>
        </p:nvSpPr>
        <p:spPr bwMode="auto">
          <a:xfrm>
            <a:off x="330200" y="287020"/>
            <a:ext cx="426275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marL="457200" indent="-457200">
              <a:buFont typeface="Wingdings" panose="05000000000000000000" pitchFamily="2" charset="2"/>
              <a:buChar char="Ø"/>
            </a:pPr>
            <a:r>
              <a:rPr lang="en-US" altLang="zh-CN" sz="3200">
                <a:solidFill>
                  <a:schemeClr val="bg1"/>
                </a:solidFill>
                <a:latin typeface="微软雅黑" panose="020B0503020204020204" pitchFamily="34" charset="-122"/>
                <a:ea typeface="微软雅黑" panose="020B0503020204020204" pitchFamily="34" charset="-122"/>
              </a:rPr>
              <a:t>junit</a:t>
            </a:r>
            <a:r>
              <a:rPr lang="zh-CN" altLang="en-US" sz="3200">
                <a:solidFill>
                  <a:schemeClr val="bg1"/>
                </a:solidFill>
                <a:latin typeface="微软雅黑" panose="020B0503020204020204" pitchFamily="34" charset="-122"/>
                <a:ea typeface="微软雅黑" panose="020B0503020204020204" pitchFamily="34" charset="-122"/>
              </a:rPr>
              <a:t>测试</a:t>
            </a:r>
            <a:endParaRPr lang="zh-CN" altLang="en-US" sz="3200">
              <a:solidFill>
                <a:schemeClr val="bg1"/>
              </a:solidFill>
              <a:latin typeface="微软雅黑" panose="020B0503020204020204" pitchFamily="34" charset="-122"/>
              <a:ea typeface="微软雅黑" panose="020B0503020204020204" pitchFamily="34" charset="-122"/>
            </a:endParaRPr>
          </a:p>
        </p:txBody>
      </p:sp>
      <p:pic>
        <p:nvPicPr>
          <p:cNvPr id="5" name="图片 4" descr="%SYPEOI`KL6N%%I$B1M76}7"/>
          <p:cNvPicPr>
            <a:picLocks noChangeAspect="1"/>
          </p:cNvPicPr>
          <p:nvPr/>
        </p:nvPicPr>
        <p:blipFill>
          <a:blip r:embed="rId2"/>
          <a:stretch>
            <a:fillRect/>
          </a:stretch>
        </p:blipFill>
        <p:spPr>
          <a:xfrm>
            <a:off x="83820" y="955040"/>
            <a:ext cx="9018905" cy="4085590"/>
          </a:xfrm>
          <a:prstGeom prst="rect">
            <a:avLst/>
          </a:prstGeom>
        </p:spPr>
      </p:pic>
      <p:pic>
        <p:nvPicPr>
          <p:cNvPr id="6" name="图片 5" descr="5D3H~~FZ5(HBJ@163P0{X_U"/>
          <p:cNvPicPr>
            <a:picLocks noChangeAspect="1"/>
          </p:cNvPicPr>
          <p:nvPr/>
        </p:nvPicPr>
        <p:blipFill>
          <a:blip r:embed="rId3"/>
          <a:stretch>
            <a:fillRect/>
          </a:stretch>
        </p:blipFill>
        <p:spPr>
          <a:xfrm>
            <a:off x="8455660" y="3435985"/>
            <a:ext cx="3405505" cy="3115310"/>
          </a:xfrm>
          <a:prstGeom prst="rect">
            <a:avLst/>
          </a:prstGeom>
        </p:spPr>
      </p:pic>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矩形 16"/>
          <p:cNvSpPr>
            <a:spLocks noChangeArrowheads="1"/>
          </p:cNvSpPr>
          <p:nvPr/>
        </p:nvSpPr>
        <p:spPr bwMode="auto">
          <a:xfrm>
            <a:off x="260985" y="161925"/>
            <a:ext cx="426275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marL="457200" indent="-457200">
              <a:buFont typeface="Wingdings" panose="05000000000000000000" pitchFamily="2" charset="2"/>
              <a:buChar char="Ø"/>
            </a:pPr>
            <a:r>
              <a:rPr lang="en-US" altLang="zh-CN" sz="3200">
                <a:solidFill>
                  <a:schemeClr val="bg1"/>
                </a:solidFill>
                <a:latin typeface="微软雅黑" panose="020B0503020204020204" pitchFamily="34" charset="-122"/>
                <a:ea typeface="微软雅黑" panose="020B0503020204020204" pitchFamily="34" charset="-122"/>
              </a:rPr>
              <a:t>junit</a:t>
            </a:r>
            <a:r>
              <a:rPr lang="zh-CN" altLang="en-US" sz="3200">
                <a:solidFill>
                  <a:schemeClr val="bg1"/>
                </a:solidFill>
                <a:latin typeface="微软雅黑" panose="020B0503020204020204" pitchFamily="34" charset="-122"/>
                <a:ea typeface="微软雅黑" panose="020B0503020204020204" pitchFamily="34" charset="-122"/>
              </a:rPr>
              <a:t>测试</a:t>
            </a:r>
            <a:endParaRPr lang="zh-CN" altLang="en-US" sz="3200">
              <a:solidFill>
                <a:schemeClr val="bg1"/>
              </a:solidFill>
              <a:latin typeface="微软雅黑" panose="020B0503020204020204" pitchFamily="34" charset="-122"/>
              <a:ea typeface="微软雅黑" panose="020B0503020204020204" pitchFamily="34" charset="-122"/>
            </a:endParaRPr>
          </a:p>
        </p:txBody>
      </p:sp>
      <p:pic>
        <p:nvPicPr>
          <p:cNvPr id="2" name="图片 1" descr="LLX~]MUM@2G]9}VM`N@%YYT"/>
          <p:cNvPicPr>
            <a:picLocks noChangeAspect="1"/>
          </p:cNvPicPr>
          <p:nvPr/>
        </p:nvPicPr>
        <p:blipFill>
          <a:blip r:embed="rId2"/>
          <a:stretch>
            <a:fillRect/>
          </a:stretch>
        </p:blipFill>
        <p:spPr>
          <a:xfrm>
            <a:off x="113665" y="870585"/>
            <a:ext cx="9933305" cy="3847465"/>
          </a:xfrm>
          <a:prstGeom prst="rect">
            <a:avLst/>
          </a:prstGeom>
        </p:spPr>
      </p:pic>
      <p:pic>
        <p:nvPicPr>
          <p:cNvPr id="3" name="图片 2" descr="E)9IUN][GP%}I}6]N6WY@02"/>
          <p:cNvPicPr>
            <a:picLocks noChangeAspect="1"/>
          </p:cNvPicPr>
          <p:nvPr/>
        </p:nvPicPr>
        <p:blipFill>
          <a:blip r:embed="rId3"/>
          <a:stretch>
            <a:fillRect/>
          </a:stretch>
        </p:blipFill>
        <p:spPr>
          <a:xfrm>
            <a:off x="8773160" y="3292475"/>
            <a:ext cx="3075940" cy="3333115"/>
          </a:xfrm>
          <a:prstGeom prst="rect">
            <a:avLst/>
          </a:prstGeom>
        </p:spPr>
      </p:pic>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627" name="组合 5"/>
          <p:cNvGrpSpPr/>
          <p:nvPr/>
        </p:nvGrpSpPr>
        <p:grpSpPr bwMode="auto">
          <a:xfrm>
            <a:off x="2416175" y="1635125"/>
            <a:ext cx="7359650" cy="2463800"/>
            <a:chOff x="0" y="0"/>
            <a:chExt cx="4277050" cy="1431257"/>
          </a:xfrm>
        </p:grpSpPr>
        <p:grpSp>
          <p:nvGrpSpPr>
            <p:cNvPr id="26632" name="组合 2"/>
            <p:cNvGrpSpPr/>
            <p:nvPr/>
          </p:nvGrpSpPr>
          <p:grpSpPr bwMode="auto">
            <a:xfrm>
              <a:off x="0" y="12069"/>
              <a:ext cx="4277050" cy="1419188"/>
              <a:chOff x="0" y="0"/>
              <a:chExt cx="4277050" cy="1419188"/>
            </a:xfrm>
          </p:grpSpPr>
          <p:sp>
            <p:nvSpPr>
              <p:cNvPr id="26635" name="矩形 1"/>
              <p:cNvSpPr>
                <a:spLocks noChangeArrowheads="1"/>
              </p:cNvSpPr>
              <p:nvPr/>
            </p:nvSpPr>
            <p:spPr bwMode="auto">
              <a:xfrm>
                <a:off x="406401" y="402253"/>
                <a:ext cx="3752886" cy="893564"/>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26636" name="矩形 45"/>
              <p:cNvSpPr>
                <a:spLocks noChangeArrowheads="1"/>
              </p:cNvSpPr>
              <p:nvPr/>
            </p:nvSpPr>
            <p:spPr bwMode="auto">
              <a:xfrm>
                <a:off x="0" y="0"/>
                <a:ext cx="522515" cy="547395"/>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26637" name="矩形 46"/>
              <p:cNvSpPr>
                <a:spLocks noChangeArrowheads="1"/>
              </p:cNvSpPr>
              <p:nvPr/>
            </p:nvSpPr>
            <p:spPr bwMode="auto">
              <a:xfrm>
                <a:off x="4041522" y="1172445"/>
                <a:ext cx="235528" cy="246743"/>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grpSp>
        <p:sp>
          <p:nvSpPr>
            <p:cNvPr id="26633" name="文本框 69"/>
            <p:cNvSpPr txBox="1">
              <a:spLocks noChangeArrowheads="1"/>
            </p:cNvSpPr>
            <p:nvPr/>
          </p:nvSpPr>
          <p:spPr bwMode="auto">
            <a:xfrm>
              <a:off x="72116" y="0"/>
              <a:ext cx="334286" cy="59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000" b="1">
                  <a:solidFill>
                    <a:schemeClr val="bg1"/>
                  </a:solidFill>
                  <a:latin typeface="微软雅黑" panose="020B0503020204020204" pitchFamily="34" charset="-122"/>
                  <a:ea typeface="微软雅黑" panose="020B0503020204020204" pitchFamily="34" charset="-122"/>
                </a:rPr>
                <a:t>3</a:t>
              </a:r>
              <a:endParaRPr lang="zh-CN" altLang="en-US" sz="6000" b="1">
                <a:solidFill>
                  <a:schemeClr val="bg1"/>
                </a:solidFill>
                <a:latin typeface="微软雅黑" panose="020B0503020204020204" pitchFamily="34" charset="-122"/>
                <a:ea typeface="微软雅黑" panose="020B0503020204020204" pitchFamily="34" charset="-122"/>
              </a:endParaRPr>
            </a:p>
          </p:txBody>
        </p:sp>
        <p:sp>
          <p:nvSpPr>
            <p:cNvPr id="26634" name="文本框 69"/>
            <p:cNvSpPr txBox="1">
              <a:spLocks noChangeArrowheads="1"/>
            </p:cNvSpPr>
            <p:nvPr/>
          </p:nvSpPr>
          <p:spPr bwMode="auto">
            <a:xfrm>
              <a:off x="1124986" y="512248"/>
              <a:ext cx="2407080" cy="735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sz="7200" b="1">
                  <a:solidFill>
                    <a:schemeClr val="bg1"/>
                  </a:solidFill>
                  <a:latin typeface="微软雅黑" panose="020B0503020204020204" pitchFamily="34" charset="-122"/>
                  <a:ea typeface="微软雅黑" panose="020B0503020204020204" pitchFamily="34" charset="-122"/>
                </a:rPr>
                <a:t>黑盒测试</a:t>
              </a:r>
              <a:endParaRPr lang="zh-CN" sz="7200" b="1">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矩形 4"/>
          <p:cNvSpPr>
            <a:spLocks noChangeArrowheads="1"/>
          </p:cNvSpPr>
          <p:nvPr/>
        </p:nvSpPr>
        <p:spPr bwMode="auto">
          <a:xfrm>
            <a:off x="1174750" y="1057275"/>
            <a:ext cx="4768850" cy="1189038"/>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anose="020B0604020202020204" pitchFamily="34" charset="0"/>
              <a:buNone/>
            </a:pPr>
            <a:endParaRPr lang="zh-CN" altLang="en-US">
              <a:solidFill>
                <a:srgbClr val="FFFFFF"/>
              </a:solidFill>
            </a:endParaRPr>
          </a:p>
        </p:txBody>
      </p:sp>
      <p:grpSp>
        <p:nvGrpSpPr>
          <p:cNvPr id="18436" name="组合 2"/>
          <p:cNvGrpSpPr/>
          <p:nvPr/>
        </p:nvGrpSpPr>
        <p:grpSpPr bwMode="auto">
          <a:xfrm>
            <a:off x="6284913" y="1063625"/>
            <a:ext cx="4749800" cy="1171575"/>
            <a:chOff x="0" y="0"/>
            <a:chExt cx="4749471" cy="1171509"/>
          </a:xfrm>
        </p:grpSpPr>
        <p:sp>
          <p:nvSpPr>
            <p:cNvPr id="18476" name="矩形 1"/>
            <p:cNvSpPr>
              <a:spLocks noChangeArrowheads="1"/>
            </p:cNvSpPr>
            <p:nvPr/>
          </p:nvSpPr>
          <p:spPr bwMode="auto">
            <a:xfrm>
              <a:off x="406400" y="402253"/>
              <a:ext cx="4209143" cy="638628"/>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18477" name="矩形 45"/>
            <p:cNvSpPr>
              <a:spLocks noChangeArrowheads="1"/>
            </p:cNvSpPr>
            <p:nvPr/>
          </p:nvSpPr>
          <p:spPr bwMode="auto">
            <a:xfrm>
              <a:off x="0" y="0"/>
              <a:ext cx="522515" cy="547395"/>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18478" name="矩形 46"/>
            <p:cNvSpPr>
              <a:spLocks noChangeArrowheads="1"/>
            </p:cNvSpPr>
            <p:nvPr/>
          </p:nvSpPr>
          <p:spPr bwMode="auto">
            <a:xfrm>
              <a:off x="4513943" y="924766"/>
              <a:ext cx="235528" cy="246743"/>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grpSp>
      <p:sp>
        <p:nvSpPr>
          <p:cNvPr id="18437" name="文本框 69"/>
          <p:cNvSpPr txBox="1">
            <a:spLocks noChangeArrowheads="1"/>
          </p:cNvSpPr>
          <p:nvPr/>
        </p:nvSpPr>
        <p:spPr bwMode="auto">
          <a:xfrm>
            <a:off x="6330950" y="1025525"/>
            <a:ext cx="47625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solidFill>
                  <a:schemeClr val="bg1"/>
                </a:solidFill>
                <a:latin typeface="微软雅黑" panose="020B0503020204020204" pitchFamily="34" charset="-122"/>
                <a:ea typeface="微软雅黑" panose="020B0503020204020204" pitchFamily="34" charset="-122"/>
              </a:rPr>
              <a:t>1</a:t>
            </a:r>
            <a:endParaRPr lang="zh-CN" altLang="en-US" sz="3200" b="1">
              <a:solidFill>
                <a:schemeClr val="bg1"/>
              </a:solidFill>
              <a:latin typeface="微软雅黑" panose="020B0503020204020204" pitchFamily="34" charset="-122"/>
              <a:ea typeface="微软雅黑" panose="020B0503020204020204" pitchFamily="34" charset="-122"/>
            </a:endParaRPr>
          </a:p>
        </p:txBody>
      </p:sp>
      <p:sp>
        <p:nvSpPr>
          <p:cNvPr id="18438" name="文本框 69"/>
          <p:cNvSpPr txBox="1">
            <a:spLocks noChangeArrowheads="1"/>
          </p:cNvSpPr>
          <p:nvPr/>
        </p:nvSpPr>
        <p:spPr bwMode="auto">
          <a:xfrm>
            <a:off x="7800975" y="1524000"/>
            <a:ext cx="2689225"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sz="2800" b="1">
                <a:solidFill>
                  <a:schemeClr val="bg1"/>
                </a:solidFill>
                <a:latin typeface="微软雅黑" panose="020B0503020204020204" pitchFamily="34" charset="-122"/>
                <a:ea typeface="微软雅黑" panose="020B0503020204020204" pitchFamily="34" charset="-122"/>
              </a:rPr>
              <a:t>软件测试概述</a:t>
            </a:r>
            <a:endParaRPr lang="zh-CN" sz="2800" b="1">
              <a:solidFill>
                <a:schemeClr val="bg1"/>
              </a:solidFill>
              <a:latin typeface="微软雅黑" panose="020B0503020204020204" pitchFamily="34" charset="-122"/>
              <a:ea typeface="微软雅黑" panose="020B0503020204020204" pitchFamily="34" charset="-122"/>
            </a:endParaRPr>
          </a:p>
        </p:txBody>
      </p:sp>
      <p:grpSp>
        <p:nvGrpSpPr>
          <p:cNvPr id="18439" name="组合 52"/>
          <p:cNvGrpSpPr/>
          <p:nvPr/>
        </p:nvGrpSpPr>
        <p:grpSpPr bwMode="auto">
          <a:xfrm>
            <a:off x="1193800" y="2368550"/>
            <a:ext cx="4749800" cy="1171575"/>
            <a:chOff x="0" y="0"/>
            <a:chExt cx="4749471" cy="1171509"/>
          </a:xfrm>
        </p:grpSpPr>
        <p:sp>
          <p:nvSpPr>
            <p:cNvPr id="18473" name="矩形 55"/>
            <p:cNvSpPr>
              <a:spLocks noChangeArrowheads="1"/>
            </p:cNvSpPr>
            <p:nvPr/>
          </p:nvSpPr>
          <p:spPr bwMode="auto">
            <a:xfrm>
              <a:off x="406400" y="402253"/>
              <a:ext cx="4209143" cy="638628"/>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18474" name="矩形 56"/>
            <p:cNvSpPr>
              <a:spLocks noChangeArrowheads="1"/>
            </p:cNvSpPr>
            <p:nvPr/>
          </p:nvSpPr>
          <p:spPr bwMode="auto">
            <a:xfrm>
              <a:off x="0" y="0"/>
              <a:ext cx="522515" cy="547395"/>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18475" name="矩形 57"/>
            <p:cNvSpPr>
              <a:spLocks noChangeArrowheads="1"/>
            </p:cNvSpPr>
            <p:nvPr/>
          </p:nvSpPr>
          <p:spPr bwMode="auto">
            <a:xfrm>
              <a:off x="4513943" y="924766"/>
              <a:ext cx="235528" cy="246743"/>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grpSp>
      <p:sp>
        <p:nvSpPr>
          <p:cNvPr id="18440" name="文本框 69"/>
          <p:cNvSpPr txBox="1">
            <a:spLocks noChangeArrowheads="1"/>
          </p:cNvSpPr>
          <p:nvPr/>
        </p:nvSpPr>
        <p:spPr bwMode="auto">
          <a:xfrm>
            <a:off x="1239838" y="2332038"/>
            <a:ext cx="4762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solidFill>
                  <a:schemeClr val="bg1"/>
                </a:solidFill>
                <a:latin typeface="微软雅黑" panose="020B0503020204020204" pitchFamily="34" charset="-122"/>
                <a:ea typeface="微软雅黑" panose="020B0503020204020204" pitchFamily="34" charset="-122"/>
              </a:rPr>
              <a:t>2</a:t>
            </a:r>
            <a:endParaRPr lang="zh-CN" altLang="en-US" sz="3200" b="1">
              <a:solidFill>
                <a:schemeClr val="bg1"/>
              </a:solidFill>
              <a:latin typeface="微软雅黑" panose="020B0503020204020204" pitchFamily="34" charset="-122"/>
              <a:ea typeface="微软雅黑" panose="020B0503020204020204" pitchFamily="34" charset="-122"/>
            </a:endParaRPr>
          </a:p>
        </p:txBody>
      </p:sp>
      <p:sp>
        <p:nvSpPr>
          <p:cNvPr id="18441" name="文本框 69"/>
          <p:cNvSpPr txBox="1">
            <a:spLocks noChangeArrowheads="1"/>
          </p:cNvSpPr>
          <p:nvPr/>
        </p:nvSpPr>
        <p:spPr bwMode="auto">
          <a:xfrm>
            <a:off x="2709863" y="2828925"/>
            <a:ext cx="1757362"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sz="2800" b="1">
                <a:solidFill>
                  <a:schemeClr val="bg1"/>
                </a:solidFill>
                <a:latin typeface="微软雅黑" panose="020B0503020204020204" pitchFamily="34" charset="-122"/>
                <a:ea typeface="微软雅黑" panose="020B0503020204020204" pitchFamily="34" charset="-122"/>
              </a:rPr>
              <a:t>单元测试</a:t>
            </a:r>
            <a:endParaRPr lang="zh-CN" sz="2800" b="1">
              <a:solidFill>
                <a:schemeClr val="bg1"/>
              </a:solidFill>
              <a:latin typeface="微软雅黑" panose="020B0503020204020204" pitchFamily="34" charset="-122"/>
              <a:ea typeface="微软雅黑" panose="020B0503020204020204" pitchFamily="34" charset="-122"/>
            </a:endParaRPr>
          </a:p>
        </p:txBody>
      </p:sp>
      <p:grpSp>
        <p:nvGrpSpPr>
          <p:cNvPr id="18442" name="组合 91"/>
          <p:cNvGrpSpPr/>
          <p:nvPr/>
        </p:nvGrpSpPr>
        <p:grpSpPr bwMode="auto">
          <a:xfrm>
            <a:off x="6284913" y="2366963"/>
            <a:ext cx="4749800" cy="1171575"/>
            <a:chOff x="0" y="0"/>
            <a:chExt cx="4749471" cy="1171509"/>
          </a:xfrm>
        </p:grpSpPr>
        <p:sp>
          <p:nvSpPr>
            <p:cNvPr id="18470" name="矩形 112"/>
            <p:cNvSpPr>
              <a:spLocks noChangeArrowheads="1"/>
            </p:cNvSpPr>
            <p:nvPr/>
          </p:nvSpPr>
          <p:spPr bwMode="auto">
            <a:xfrm>
              <a:off x="406400" y="402253"/>
              <a:ext cx="4209143" cy="638628"/>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18471" name="矩形 113"/>
            <p:cNvSpPr>
              <a:spLocks noChangeArrowheads="1"/>
            </p:cNvSpPr>
            <p:nvPr/>
          </p:nvSpPr>
          <p:spPr bwMode="auto">
            <a:xfrm>
              <a:off x="0" y="0"/>
              <a:ext cx="522515" cy="547395"/>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18472" name="矩形 114"/>
            <p:cNvSpPr>
              <a:spLocks noChangeArrowheads="1"/>
            </p:cNvSpPr>
            <p:nvPr/>
          </p:nvSpPr>
          <p:spPr bwMode="auto">
            <a:xfrm>
              <a:off x="4513943" y="924766"/>
              <a:ext cx="235528" cy="246743"/>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grpSp>
      <p:sp>
        <p:nvSpPr>
          <p:cNvPr id="18443" name="文本框 69"/>
          <p:cNvSpPr txBox="1">
            <a:spLocks noChangeArrowheads="1"/>
          </p:cNvSpPr>
          <p:nvPr/>
        </p:nvSpPr>
        <p:spPr bwMode="auto">
          <a:xfrm>
            <a:off x="6330950" y="2330450"/>
            <a:ext cx="4762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solidFill>
                  <a:schemeClr val="bg1"/>
                </a:solidFill>
                <a:latin typeface="微软雅黑" panose="020B0503020204020204" pitchFamily="34" charset="-122"/>
                <a:ea typeface="微软雅黑" panose="020B0503020204020204" pitchFamily="34" charset="-122"/>
              </a:rPr>
              <a:t>3</a:t>
            </a:r>
            <a:endParaRPr lang="zh-CN" altLang="en-US" sz="3200" b="1">
              <a:solidFill>
                <a:schemeClr val="bg1"/>
              </a:solidFill>
              <a:latin typeface="微软雅黑" panose="020B0503020204020204" pitchFamily="34" charset="-122"/>
              <a:ea typeface="微软雅黑" panose="020B0503020204020204" pitchFamily="34" charset="-122"/>
            </a:endParaRPr>
          </a:p>
        </p:txBody>
      </p:sp>
      <p:sp>
        <p:nvSpPr>
          <p:cNvPr id="18444" name="文本框 69"/>
          <p:cNvSpPr txBox="1">
            <a:spLocks noChangeArrowheads="1"/>
          </p:cNvSpPr>
          <p:nvPr/>
        </p:nvSpPr>
        <p:spPr bwMode="auto">
          <a:xfrm>
            <a:off x="7800975" y="2827338"/>
            <a:ext cx="1757363"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sz="2800" b="1">
                <a:solidFill>
                  <a:schemeClr val="bg1"/>
                </a:solidFill>
                <a:latin typeface="微软雅黑" panose="020B0503020204020204" pitchFamily="34" charset="-122"/>
                <a:ea typeface="微软雅黑" panose="020B0503020204020204" pitchFamily="34" charset="-122"/>
              </a:rPr>
              <a:t>黑盒测试</a:t>
            </a:r>
            <a:endParaRPr lang="zh-CN" sz="2800" b="1">
              <a:solidFill>
                <a:schemeClr val="bg1"/>
              </a:solidFill>
              <a:latin typeface="微软雅黑" panose="020B0503020204020204" pitchFamily="34" charset="-122"/>
              <a:ea typeface="微软雅黑" panose="020B0503020204020204" pitchFamily="34" charset="-122"/>
            </a:endParaRPr>
          </a:p>
        </p:txBody>
      </p:sp>
      <p:grpSp>
        <p:nvGrpSpPr>
          <p:cNvPr id="18445" name="组合 66"/>
          <p:cNvGrpSpPr/>
          <p:nvPr/>
        </p:nvGrpSpPr>
        <p:grpSpPr bwMode="auto">
          <a:xfrm>
            <a:off x="1193800" y="3671888"/>
            <a:ext cx="4749800" cy="1171575"/>
            <a:chOff x="0" y="0"/>
            <a:chExt cx="4749471" cy="1171509"/>
          </a:xfrm>
        </p:grpSpPr>
        <p:sp>
          <p:nvSpPr>
            <p:cNvPr id="18467" name="矩形 88"/>
            <p:cNvSpPr>
              <a:spLocks noChangeArrowheads="1"/>
            </p:cNvSpPr>
            <p:nvPr/>
          </p:nvSpPr>
          <p:spPr bwMode="auto">
            <a:xfrm>
              <a:off x="406400" y="402253"/>
              <a:ext cx="4209143" cy="638628"/>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18468" name="矩形 89"/>
            <p:cNvSpPr>
              <a:spLocks noChangeArrowheads="1"/>
            </p:cNvSpPr>
            <p:nvPr/>
          </p:nvSpPr>
          <p:spPr bwMode="auto">
            <a:xfrm>
              <a:off x="0" y="0"/>
              <a:ext cx="522515" cy="547395"/>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18469" name="矩形 90"/>
            <p:cNvSpPr>
              <a:spLocks noChangeArrowheads="1"/>
            </p:cNvSpPr>
            <p:nvPr/>
          </p:nvSpPr>
          <p:spPr bwMode="auto">
            <a:xfrm>
              <a:off x="4513943" y="924766"/>
              <a:ext cx="235528" cy="246743"/>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grpSp>
      <p:sp>
        <p:nvSpPr>
          <p:cNvPr id="18446" name="文本框 69"/>
          <p:cNvSpPr txBox="1">
            <a:spLocks noChangeArrowheads="1"/>
          </p:cNvSpPr>
          <p:nvPr/>
        </p:nvSpPr>
        <p:spPr bwMode="auto">
          <a:xfrm>
            <a:off x="1239838" y="3633788"/>
            <a:ext cx="47625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solidFill>
                  <a:schemeClr val="bg1"/>
                </a:solidFill>
                <a:latin typeface="微软雅黑" panose="020B0503020204020204" pitchFamily="34" charset="-122"/>
                <a:ea typeface="微软雅黑" panose="020B0503020204020204" pitchFamily="34" charset="-122"/>
              </a:rPr>
              <a:t>4</a:t>
            </a:r>
            <a:endParaRPr lang="zh-CN" altLang="en-US" sz="3200" b="1">
              <a:solidFill>
                <a:schemeClr val="bg1"/>
              </a:solidFill>
              <a:latin typeface="微软雅黑" panose="020B0503020204020204" pitchFamily="34" charset="-122"/>
              <a:ea typeface="微软雅黑" panose="020B0503020204020204" pitchFamily="34" charset="-122"/>
            </a:endParaRPr>
          </a:p>
        </p:txBody>
      </p:sp>
      <p:sp>
        <p:nvSpPr>
          <p:cNvPr id="18447" name="文本框 69"/>
          <p:cNvSpPr txBox="1">
            <a:spLocks noChangeArrowheads="1"/>
          </p:cNvSpPr>
          <p:nvPr/>
        </p:nvSpPr>
        <p:spPr bwMode="auto">
          <a:xfrm>
            <a:off x="2546350" y="4130675"/>
            <a:ext cx="2427288"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sz="2800" b="1">
                <a:solidFill>
                  <a:schemeClr val="bg1"/>
                </a:solidFill>
                <a:latin typeface="微软雅黑" panose="020B0503020204020204" pitchFamily="34" charset="-122"/>
                <a:ea typeface="微软雅黑" panose="020B0503020204020204" pitchFamily="34" charset="-122"/>
              </a:rPr>
              <a:t>白盒测试</a:t>
            </a:r>
            <a:endParaRPr lang="zh-CN" sz="2800" b="1">
              <a:solidFill>
                <a:schemeClr val="bg1"/>
              </a:solidFill>
              <a:latin typeface="微软雅黑" panose="020B0503020204020204" pitchFamily="34" charset="-122"/>
              <a:ea typeface="微软雅黑" panose="020B0503020204020204" pitchFamily="34" charset="-122"/>
            </a:endParaRPr>
          </a:p>
        </p:txBody>
      </p:sp>
      <p:grpSp>
        <p:nvGrpSpPr>
          <p:cNvPr id="18448" name="组合 124"/>
          <p:cNvGrpSpPr/>
          <p:nvPr/>
        </p:nvGrpSpPr>
        <p:grpSpPr bwMode="auto">
          <a:xfrm>
            <a:off x="6284913" y="3671888"/>
            <a:ext cx="4749800" cy="1171575"/>
            <a:chOff x="0" y="0"/>
            <a:chExt cx="4749471" cy="1171509"/>
          </a:xfrm>
        </p:grpSpPr>
        <p:sp>
          <p:nvSpPr>
            <p:cNvPr id="18464" name="矩形 127"/>
            <p:cNvSpPr>
              <a:spLocks noChangeArrowheads="1"/>
            </p:cNvSpPr>
            <p:nvPr/>
          </p:nvSpPr>
          <p:spPr bwMode="auto">
            <a:xfrm>
              <a:off x="406400" y="402253"/>
              <a:ext cx="4209143" cy="638628"/>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18465" name="矩形 128"/>
            <p:cNvSpPr>
              <a:spLocks noChangeArrowheads="1"/>
            </p:cNvSpPr>
            <p:nvPr/>
          </p:nvSpPr>
          <p:spPr bwMode="auto">
            <a:xfrm>
              <a:off x="0" y="0"/>
              <a:ext cx="522515" cy="547395"/>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18466" name="矩形 129"/>
            <p:cNvSpPr>
              <a:spLocks noChangeArrowheads="1"/>
            </p:cNvSpPr>
            <p:nvPr/>
          </p:nvSpPr>
          <p:spPr bwMode="auto">
            <a:xfrm>
              <a:off x="4513943" y="924766"/>
              <a:ext cx="235528" cy="246743"/>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grpSp>
      <p:sp>
        <p:nvSpPr>
          <p:cNvPr id="18449" name="文本框 69"/>
          <p:cNvSpPr txBox="1">
            <a:spLocks noChangeArrowheads="1"/>
          </p:cNvSpPr>
          <p:nvPr/>
        </p:nvSpPr>
        <p:spPr bwMode="auto">
          <a:xfrm>
            <a:off x="6330950" y="3633788"/>
            <a:ext cx="47625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solidFill>
                  <a:schemeClr val="bg1"/>
                </a:solidFill>
                <a:latin typeface="微软雅黑" panose="020B0503020204020204" pitchFamily="34" charset="-122"/>
                <a:ea typeface="微软雅黑" panose="020B0503020204020204" pitchFamily="34" charset="-122"/>
              </a:rPr>
              <a:t>5</a:t>
            </a:r>
            <a:endParaRPr lang="zh-CN" altLang="en-US" sz="3200" b="1">
              <a:solidFill>
                <a:schemeClr val="bg1"/>
              </a:solidFill>
              <a:latin typeface="微软雅黑" panose="020B0503020204020204" pitchFamily="34" charset="-122"/>
              <a:ea typeface="微软雅黑" panose="020B0503020204020204" pitchFamily="34" charset="-122"/>
            </a:endParaRPr>
          </a:p>
        </p:txBody>
      </p:sp>
      <p:sp>
        <p:nvSpPr>
          <p:cNvPr id="18450" name="文本框 69"/>
          <p:cNvSpPr txBox="1">
            <a:spLocks noChangeArrowheads="1"/>
          </p:cNvSpPr>
          <p:nvPr/>
        </p:nvSpPr>
        <p:spPr bwMode="auto">
          <a:xfrm>
            <a:off x="7800975" y="4130675"/>
            <a:ext cx="2689225"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sz="2800" b="1">
                <a:solidFill>
                  <a:schemeClr val="bg1"/>
                </a:solidFill>
                <a:latin typeface="微软雅黑" panose="020B0503020204020204" pitchFamily="34" charset="-122"/>
                <a:ea typeface="微软雅黑" panose="020B0503020204020204" pitchFamily="34" charset="-122"/>
              </a:rPr>
              <a:t>测试用例</a:t>
            </a:r>
            <a:endParaRPr lang="zh-CN" sz="2800" b="1">
              <a:solidFill>
                <a:schemeClr val="bg1"/>
              </a:solidFill>
              <a:latin typeface="微软雅黑" panose="020B0503020204020204" pitchFamily="34" charset="-122"/>
              <a:ea typeface="微软雅黑" panose="020B0503020204020204" pitchFamily="34" charset="-122"/>
            </a:endParaRPr>
          </a:p>
        </p:txBody>
      </p:sp>
      <p:sp>
        <p:nvSpPr>
          <p:cNvPr id="18457" name="文本框 69"/>
          <p:cNvSpPr txBox="1">
            <a:spLocks noChangeArrowheads="1"/>
          </p:cNvSpPr>
          <p:nvPr/>
        </p:nvSpPr>
        <p:spPr bwMode="auto">
          <a:xfrm>
            <a:off x="1679575" y="1266825"/>
            <a:ext cx="37592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4400" b="1">
                <a:solidFill>
                  <a:srgbClr val="444446"/>
                </a:solidFill>
                <a:latin typeface="微软雅黑" panose="020B0503020204020204" pitchFamily="34" charset="-122"/>
                <a:ea typeface="微软雅黑" panose="020B0503020204020204" pitchFamily="34" charset="-122"/>
              </a:rPr>
              <a:t>Centent </a:t>
            </a:r>
            <a:r>
              <a:rPr lang="zh-CN" altLang="en-US" sz="4400" b="1">
                <a:solidFill>
                  <a:srgbClr val="444446"/>
                </a:solidFill>
                <a:latin typeface="微软雅黑" panose="020B0503020204020204" pitchFamily="34" charset="-122"/>
                <a:ea typeface="微软雅黑" panose="020B0503020204020204" pitchFamily="34" charset="-122"/>
              </a:rPr>
              <a:t>目录</a:t>
            </a:r>
            <a:endParaRPr lang="zh-CN" altLang="en-US" sz="4400" b="1">
              <a:solidFill>
                <a:srgbClr val="444446"/>
              </a:solidFill>
              <a:latin typeface="微软雅黑" panose="020B0503020204020204" pitchFamily="34" charset="-122"/>
              <a:ea typeface="微软雅黑" panose="020B0503020204020204" pitchFamily="34" charset="-122"/>
            </a:endParaRPr>
          </a:p>
        </p:txBody>
      </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2"/>
          <a:stretch>
            <a:fillRect/>
          </a:stretch>
        </p:blipFill>
        <p:spPr>
          <a:xfrm>
            <a:off x="230505" y="2334260"/>
            <a:ext cx="5981065" cy="2873375"/>
          </a:xfrm>
          <a:prstGeom prst="rect">
            <a:avLst/>
          </a:prstGeom>
        </p:spPr>
      </p:pic>
      <p:sp>
        <p:nvSpPr>
          <p:cNvPr id="3" name="文本框 2"/>
          <p:cNvSpPr txBox="1"/>
          <p:nvPr/>
        </p:nvSpPr>
        <p:spPr>
          <a:xfrm>
            <a:off x="6537325" y="1600200"/>
            <a:ext cx="5321935" cy="3657600"/>
          </a:xfrm>
          <a:prstGeom prst="rect">
            <a:avLst/>
          </a:prstGeom>
          <a:noFill/>
        </p:spPr>
        <p:txBody>
          <a:bodyPr wrap="square" rtlCol="0" anchor="t">
            <a:spAutoFit/>
          </a:bodyPr>
          <a:p>
            <a:r>
              <a:rPr lang="zh-CN" altLang="en-US" b="1">
                <a:solidFill>
                  <a:schemeClr val="bg1"/>
                </a:solidFill>
              </a:rPr>
              <a:t>黑盒测试也称功能测试，它是通过测试来检测每个功能是否都能正常使用。在测试中，把程序看作一个不能打开的黑盒子，在完全不考虑程序内部结构和内部特性的情况下，在程序接口进行测试，它只检查程序功能是否按照需求规格说明书的规定正常使用，程序是否能适当地接收输入数据而产生正确的输出信息。黑盒测试着眼于程序外部结构，不考虑内部逻辑结构，主要针对软件界面和软件功能进行测试。</a:t>
            </a:r>
            <a:endParaRPr lang="zh-CN" altLang="en-US" b="1">
              <a:solidFill>
                <a:schemeClr val="bg1"/>
              </a:solidFill>
            </a:endParaRPr>
          </a:p>
          <a:p>
            <a:r>
              <a:rPr lang="zh-CN" altLang="en-US" b="1">
                <a:solidFill>
                  <a:schemeClr val="bg1"/>
                </a:solidFill>
              </a:rPr>
              <a:t>黑盒测试是以用户的角度，从输入数据与输出数据的对应关系出发进行测试的。很明显，如果外部特性本身设计有问题或规格说明的规定有误，用黑盒测试方法是发现不了的。</a:t>
            </a:r>
            <a:endParaRPr lang="zh-CN" altLang="en-US" b="1">
              <a:solidFill>
                <a:schemeClr val="bg1"/>
              </a:solidFill>
            </a:endParaRPr>
          </a:p>
        </p:txBody>
      </p:sp>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a:srcRect/>
          <a:stretch>
            <a:fillRect/>
          </a:stretch>
        </a:blipFill>
        <a:effectLst/>
      </p:bgPr>
    </p:bg>
    <p:spTree>
      <p:nvGrpSpPr>
        <p:cNvPr id="1" name=""/>
        <p:cNvGrpSpPr/>
        <p:nvPr/>
      </p:nvGrpSpPr>
      <p:grpSpPr>
        <a:xfrm>
          <a:off x="0" y="0"/>
          <a:ext cx="0" cy="0"/>
          <a:chOff x="0" y="0"/>
          <a:chExt cx="0" cy="0"/>
        </a:xfrm>
      </p:grpSpPr>
      <p:sp>
        <p:nvSpPr>
          <p:cNvPr id="27650" name="文本框 14"/>
          <p:cNvSpPr txBox="1">
            <a:spLocks noChangeArrowheads="1"/>
          </p:cNvSpPr>
          <p:nvPr/>
        </p:nvSpPr>
        <p:spPr bwMode="auto">
          <a:xfrm>
            <a:off x="739775" y="219075"/>
            <a:ext cx="2095500" cy="48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400" b="1">
                <a:solidFill>
                  <a:schemeClr val="bg1"/>
                </a:solidFill>
                <a:latin typeface="微软雅黑" panose="020B0503020204020204" pitchFamily="34" charset="-122"/>
                <a:ea typeface="微软雅黑" panose="020B0503020204020204" pitchFamily="34" charset="-122"/>
              </a:rPr>
              <a:t>三、黑盒测试</a:t>
            </a:r>
            <a:endParaRPr lang="zh-CN" altLang="en-US" sz="2400" b="1">
              <a:solidFill>
                <a:schemeClr val="bg1"/>
              </a:solidFill>
              <a:latin typeface="微软雅黑" panose="020B0503020204020204" pitchFamily="34" charset="-122"/>
              <a:ea typeface="微软雅黑" panose="020B0503020204020204" pitchFamily="34" charset="-122"/>
            </a:endParaRPr>
          </a:p>
        </p:txBody>
      </p:sp>
      <p:cxnSp>
        <p:nvCxnSpPr>
          <p:cNvPr id="27651" name="直接连接符 15"/>
          <p:cNvCxnSpPr>
            <a:cxnSpLocks noChangeShapeType="1"/>
          </p:cNvCxnSpPr>
          <p:nvPr/>
        </p:nvCxnSpPr>
        <p:spPr bwMode="auto">
          <a:xfrm>
            <a:off x="2863850" y="219075"/>
            <a:ext cx="0" cy="461963"/>
          </a:xfrm>
          <a:prstGeom prst="line">
            <a:avLst/>
          </a:prstGeom>
          <a:noFill/>
          <a:ln w="6350">
            <a:solidFill>
              <a:schemeClr val="bg1"/>
            </a:solidFill>
            <a:round/>
          </a:ln>
          <a:extLst>
            <a:ext uri="{909E8E84-426E-40DD-AFC4-6F175D3DCCD1}">
              <a14:hiddenFill xmlns:a14="http://schemas.microsoft.com/office/drawing/2010/main">
                <a:noFill/>
              </a14:hiddenFill>
            </a:ext>
          </a:extLst>
        </p:spPr>
      </p:cxnSp>
      <p:grpSp>
        <p:nvGrpSpPr>
          <p:cNvPr id="27653" name="组合 4"/>
          <p:cNvGrpSpPr/>
          <p:nvPr/>
        </p:nvGrpSpPr>
        <p:grpSpPr bwMode="auto">
          <a:xfrm rot="5400000">
            <a:off x="-15081" y="15081"/>
            <a:ext cx="681038" cy="650875"/>
            <a:chOff x="0" y="0"/>
            <a:chExt cx="1122635" cy="1072913"/>
          </a:xfrm>
        </p:grpSpPr>
        <p:sp>
          <p:nvSpPr>
            <p:cNvPr id="27672" name="任意多边形 17"/>
            <p:cNvSpPr/>
            <p:nvPr/>
          </p:nvSpPr>
          <p:spPr bwMode="auto">
            <a:xfrm rot="5400000">
              <a:off x="24861" y="327976"/>
              <a:ext cx="720076" cy="769798"/>
            </a:xfrm>
            <a:custGeom>
              <a:avLst/>
              <a:gdLst>
                <a:gd name="T0" fmla="*/ 0 w 720076"/>
                <a:gd name="T1" fmla="*/ 769798 h 769798"/>
                <a:gd name="T2" fmla="*/ 0 w 720076"/>
                <a:gd name="T3" fmla="*/ 0 h 769798"/>
                <a:gd name="T4" fmla="*/ 720076 w 720076"/>
                <a:gd name="T5" fmla="*/ 0 h 769798"/>
                <a:gd name="T6" fmla="*/ 720076 w 720076"/>
                <a:gd name="T7" fmla="*/ 138995 h 769798"/>
                <a:gd name="T8" fmla="*/ 138995 w 720076"/>
                <a:gd name="T9" fmla="*/ 138995 h 769798"/>
                <a:gd name="T10" fmla="*/ 138995 w 720076"/>
                <a:gd name="T11" fmla="*/ 769798 h 769798"/>
                <a:gd name="T12" fmla="*/ 0 w 720076"/>
                <a:gd name="T13" fmla="*/ 76979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7673" name="任意多边形 18"/>
            <p:cNvSpPr/>
            <p:nvPr/>
          </p:nvSpPr>
          <p:spPr bwMode="auto">
            <a:xfrm rot="5400000">
              <a:off x="416961" y="0"/>
              <a:ext cx="705674" cy="705674"/>
            </a:xfrm>
            <a:custGeom>
              <a:avLst/>
              <a:gdLst>
                <a:gd name="T0" fmla="*/ 0 w 1320800"/>
                <a:gd name="T1" fmla="*/ 0 h 1320800"/>
                <a:gd name="T2" fmla="*/ 4686 w 1320800"/>
                <a:gd name="T3" fmla="*/ 0 h 1320800"/>
                <a:gd name="T4" fmla="*/ 4686 w 1320800"/>
                <a:gd name="T5" fmla="*/ 2437 h 1320800"/>
                <a:gd name="T6" fmla="*/ 4100 w 1320800"/>
                <a:gd name="T7" fmla="*/ 2437 h 1320800"/>
                <a:gd name="T8" fmla="*/ 4100 w 1320800"/>
                <a:gd name="T9" fmla="*/ 586 h 1320800"/>
                <a:gd name="T10" fmla="*/ 586 w 1320800"/>
                <a:gd name="T11" fmla="*/ 586 h 1320800"/>
                <a:gd name="T12" fmla="*/ 586 w 1320800"/>
                <a:gd name="T13" fmla="*/ 4100 h 1320800"/>
                <a:gd name="T14" fmla="*/ 2343 w 1320800"/>
                <a:gd name="T15" fmla="*/ 4100 h 1320800"/>
                <a:gd name="T16" fmla="*/ 2343 w 1320800"/>
                <a:gd name="T17" fmla="*/ 4686 h 1320800"/>
                <a:gd name="T18" fmla="*/ 0 w 1320800"/>
                <a:gd name="T19" fmla="*/ 468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sp>
        <p:nvSpPr>
          <p:cNvPr id="27654" name="矩形 7"/>
          <p:cNvSpPr>
            <a:spLocks noChangeArrowheads="1"/>
          </p:cNvSpPr>
          <p:nvPr/>
        </p:nvSpPr>
        <p:spPr bwMode="auto">
          <a:xfrm>
            <a:off x="0" y="4059238"/>
            <a:ext cx="12192000" cy="2798762"/>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anose="020B0604020202020204" pitchFamily="34" charset="0"/>
              <a:buNone/>
            </a:pPr>
            <a:endParaRPr lang="zh-CN" altLang="en-US"/>
          </a:p>
        </p:txBody>
      </p:sp>
      <p:grpSp>
        <p:nvGrpSpPr>
          <p:cNvPr id="27655" name="组合 8"/>
          <p:cNvGrpSpPr>
            <a:grpSpLocks noChangeAspect="1"/>
          </p:cNvGrpSpPr>
          <p:nvPr/>
        </p:nvGrpSpPr>
        <p:grpSpPr bwMode="auto">
          <a:xfrm>
            <a:off x="180975" y="5064125"/>
            <a:ext cx="1190625" cy="1312863"/>
            <a:chOff x="0" y="0"/>
            <a:chExt cx="1189962" cy="1312753"/>
          </a:xfrm>
        </p:grpSpPr>
        <p:pic>
          <p:nvPicPr>
            <p:cNvPr id="27670" name="图片 9"/>
            <p:cNvPicPr>
              <a:picLocks noChangeAspect="1" noChangeArrowheads="1"/>
            </p:cNvPicPr>
            <p:nvPr/>
          </p:nvPicPr>
          <p:blipFill>
            <a:blip r:embed="rId2">
              <a:extLst>
                <a:ext uri="{28A0092B-C50C-407E-A947-70E740481C1C}">
                  <a14:useLocalDpi xmlns:a14="http://schemas.microsoft.com/office/drawing/2010/main" val="0"/>
                </a:ext>
              </a:extLst>
            </a:blip>
            <a:srcRect l="12997" t="8932" r="14413" b="12666"/>
            <a:stretch>
              <a:fillRect/>
            </a:stretch>
          </p:blipFill>
          <p:spPr bwMode="auto">
            <a:xfrm>
              <a:off x="0" y="0"/>
              <a:ext cx="1189962" cy="1312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71" name="图片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369" y="321913"/>
              <a:ext cx="682571" cy="68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56" name="组合 11"/>
          <p:cNvGrpSpPr>
            <a:grpSpLocks noChangeAspect="1"/>
          </p:cNvGrpSpPr>
          <p:nvPr/>
        </p:nvGrpSpPr>
        <p:grpSpPr bwMode="auto">
          <a:xfrm>
            <a:off x="4379913" y="5070475"/>
            <a:ext cx="1190625" cy="1312863"/>
            <a:chOff x="0" y="0"/>
            <a:chExt cx="1189962" cy="1312753"/>
          </a:xfrm>
        </p:grpSpPr>
        <p:pic>
          <p:nvPicPr>
            <p:cNvPr id="27668" name="图片 12"/>
            <p:cNvPicPr>
              <a:picLocks noChangeAspect="1" noChangeArrowheads="1"/>
            </p:cNvPicPr>
            <p:nvPr/>
          </p:nvPicPr>
          <p:blipFill>
            <a:blip r:embed="rId2">
              <a:extLst>
                <a:ext uri="{28A0092B-C50C-407E-A947-70E740481C1C}">
                  <a14:useLocalDpi xmlns:a14="http://schemas.microsoft.com/office/drawing/2010/main" val="0"/>
                </a:ext>
              </a:extLst>
            </a:blip>
            <a:srcRect l="12997" t="8932" r="14413" b="12666"/>
            <a:stretch>
              <a:fillRect/>
            </a:stretch>
          </p:blipFill>
          <p:spPr bwMode="auto">
            <a:xfrm>
              <a:off x="0" y="0"/>
              <a:ext cx="1189962" cy="1312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9" name="图片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498" y="373934"/>
              <a:ext cx="605758" cy="60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57" name="组合 19"/>
          <p:cNvGrpSpPr>
            <a:grpSpLocks noChangeAspect="1"/>
          </p:cNvGrpSpPr>
          <p:nvPr/>
        </p:nvGrpSpPr>
        <p:grpSpPr bwMode="auto">
          <a:xfrm>
            <a:off x="8370888" y="5064125"/>
            <a:ext cx="1190625" cy="1312863"/>
            <a:chOff x="0" y="0"/>
            <a:chExt cx="1189962" cy="1312753"/>
          </a:xfrm>
        </p:grpSpPr>
        <p:pic>
          <p:nvPicPr>
            <p:cNvPr id="27666" name="图片 20"/>
            <p:cNvPicPr>
              <a:picLocks noChangeAspect="1" noChangeArrowheads="1"/>
            </p:cNvPicPr>
            <p:nvPr/>
          </p:nvPicPr>
          <p:blipFill>
            <a:blip r:embed="rId2">
              <a:extLst>
                <a:ext uri="{28A0092B-C50C-407E-A947-70E740481C1C}">
                  <a14:useLocalDpi xmlns:a14="http://schemas.microsoft.com/office/drawing/2010/main" val="0"/>
                </a:ext>
              </a:extLst>
            </a:blip>
            <a:srcRect l="12997" t="8932" r="14413" b="12666"/>
            <a:stretch>
              <a:fillRect/>
            </a:stretch>
          </p:blipFill>
          <p:spPr bwMode="auto">
            <a:xfrm>
              <a:off x="0" y="0"/>
              <a:ext cx="1189962" cy="1312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7" name="图片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637" y="360442"/>
              <a:ext cx="656591" cy="656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文本框 1"/>
          <p:cNvSpPr txBox="1"/>
          <p:nvPr/>
        </p:nvSpPr>
        <p:spPr>
          <a:xfrm>
            <a:off x="484505" y="810895"/>
            <a:ext cx="2540000" cy="3139440"/>
          </a:xfrm>
          <a:prstGeom prst="rect">
            <a:avLst/>
          </a:prstGeom>
          <a:noFill/>
        </p:spPr>
        <p:txBody>
          <a:bodyPr wrap="square" rtlCol="0" anchor="t">
            <a:spAutoFit/>
          </a:bodyPr>
          <a:p>
            <a:r>
              <a:rPr lang="zh-CN" altLang="en-US" sz="2000" b="1">
                <a:solidFill>
                  <a:schemeClr val="bg1"/>
                </a:solidFill>
              </a:rPr>
              <a:t>黑盒测试法注重于测试软件的功能需求，主要试图发现下列几类错误。</a:t>
            </a:r>
            <a:endParaRPr lang="zh-CN" altLang="en-US" sz="2000" b="1">
              <a:solidFill>
                <a:schemeClr val="bg1"/>
              </a:solidFill>
            </a:endParaRPr>
          </a:p>
          <a:p>
            <a:r>
              <a:rPr lang="zh-CN" altLang="en-US" sz="2000" b="1">
                <a:solidFill>
                  <a:schemeClr val="bg1"/>
                </a:solidFill>
              </a:rPr>
              <a:t>功能不正确或遗漏；</a:t>
            </a:r>
            <a:endParaRPr lang="zh-CN" altLang="en-US" sz="2000" b="1">
              <a:solidFill>
                <a:schemeClr val="bg1"/>
              </a:solidFill>
            </a:endParaRPr>
          </a:p>
          <a:p>
            <a:r>
              <a:rPr lang="zh-CN" altLang="en-US" sz="2000" b="1">
                <a:solidFill>
                  <a:schemeClr val="bg1"/>
                </a:solidFill>
              </a:rPr>
              <a:t>界面错误；</a:t>
            </a:r>
            <a:endParaRPr lang="zh-CN" altLang="en-US" sz="2000" b="1">
              <a:solidFill>
                <a:schemeClr val="bg1"/>
              </a:solidFill>
            </a:endParaRPr>
          </a:p>
          <a:p>
            <a:r>
              <a:rPr lang="zh-CN" altLang="en-US" sz="2000" b="1">
                <a:solidFill>
                  <a:schemeClr val="bg1"/>
                </a:solidFill>
              </a:rPr>
              <a:t>输入和输出错误；</a:t>
            </a:r>
            <a:endParaRPr lang="zh-CN" altLang="en-US" sz="2000" b="1">
              <a:solidFill>
                <a:schemeClr val="bg1"/>
              </a:solidFill>
            </a:endParaRPr>
          </a:p>
          <a:p>
            <a:r>
              <a:rPr lang="zh-CN" altLang="en-US" sz="2000" b="1">
                <a:solidFill>
                  <a:schemeClr val="bg1"/>
                </a:solidFill>
              </a:rPr>
              <a:t>数据库访问错误；</a:t>
            </a:r>
            <a:endParaRPr lang="zh-CN" altLang="en-US" sz="2000" b="1">
              <a:solidFill>
                <a:schemeClr val="bg1"/>
              </a:solidFill>
            </a:endParaRPr>
          </a:p>
          <a:p>
            <a:r>
              <a:rPr lang="zh-CN" altLang="en-US" sz="2000" b="1">
                <a:solidFill>
                  <a:schemeClr val="bg1"/>
                </a:solidFill>
              </a:rPr>
              <a:t>性能错误；</a:t>
            </a:r>
            <a:endParaRPr lang="zh-CN" altLang="en-US" sz="2000" b="1">
              <a:solidFill>
                <a:schemeClr val="bg1"/>
              </a:solidFill>
            </a:endParaRPr>
          </a:p>
          <a:p>
            <a:r>
              <a:rPr lang="zh-CN" altLang="en-US" sz="2000" b="1">
                <a:solidFill>
                  <a:schemeClr val="bg1"/>
                </a:solidFill>
              </a:rPr>
              <a:t>初始化和终止错误等。</a:t>
            </a:r>
            <a:endParaRPr lang="zh-CN" altLang="en-US" sz="2000" b="1">
              <a:solidFill>
                <a:schemeClr val="bg1"/>
              </a:solidFill>
            </a:endParaRPr>
          </a:p>
        </p:txBody>
      </p:sp>
      <p:sp>
        <p:nvSpPr>
          <p:cNvPr id="3" name="文本框 2"/>
          <p:cNvSpPr txBox="1"/>
          <p:nvPr/>
        </p:nvSpPr>
        <p:spPr>
          <a:xfrm>
            <a:off x="4380230" y="219075"/>
            <a:ext cx="2540000" cy="365760"/>
          </a:xfrm>
          <a:prstGeom prst="rect">
            <a:avLst/>
          </a:prstGeom>
          <a:noFill/>
        </p:spPr>
        <p:txBody>
          <a:bodyPr wrap="square" rtlCol="0" anchor="t">
            <a:spAutoFit/>
          </a:bodyPr>
          <a:p>
            <a:r>
              <a:rPr lang="zh-CN" altLang="en-US" b="1">
                <a:solidFill>
                  <a:schemeClr val="bg1"/>
                </a:solidFill>
              </a:rPr>
              <a:t>划分等价类</a:t>
            </a:r>
            <a:endParaRPr lang="zh-CN" altLang="en-US" b="1">
              <a:solidFill>
                <a:schemeClr val="bg1"/>
              </a:solidFill>
            </a:endParaRPr>
          </a:p>
        </p:txBody>
      </p:sp>
      <p:sp>
        <p:nvSpPr>
          <p:cNvPr id="4" name="文本框 3"/>
          <p:cNvSpPr txBox="1"/>
          <p:nvPr/>
        </p:nvSpPr>
        <p:spPr>
          <a:xfrm>
            <a:off x="4464685" y="702310"/>
            <a:ext cx="6698615" cy="4206240"/>
          </a:xfrm>
          <a:prstGeom prst="rect">
            <a:avLst/>
          </a:prstGeom>
          <a:noFill/>
        </p:spPr>
        <p:txBody>
          <a:bodyPr wrap="square" rtlCol="0" anchor="t">
            <a:spAutoFit/>
          </a:bodyPr>
          <a:p>
            <a:r>
              <a:rPr lang="zh-CN" altLang="en-US" b="1">
                <a:solidFill>
                  <a:schemeClr val="bg1"/>
                </a:solidFill>
              </a:rPr>
              <a:t>划分等价类的方法：下面给出六条确定等价类的原则。</a:t>
            </a:r>
            <a:endParaRPr lang="zh-CN" altLang="en-US" b="1">
              <a:solidFill>
                <a:schemeClr val="bg1"/>
              </a:solidFill>
            </a:endParaRPr>
          </a:p>
          <a:p>
            <a:r>
              <a:rPr lang="zh-CN" altLang="en-US" b="1">
                <a:solidFill>
                  <a:schemeClr val="bg1"/>
                </a:solidFill>
              </a:rPr>
              <a:t>①在输入条件规定了取值范围或值的个数的情况下，则可以确立一个有效等价类和两个无效等价类。</a:t>
            </a:r>
            <a:endParaRPr lang="zh-CN" altLang="en-US" b="1">
              <a:solidFill>
                <a:schemeClr val="bg1"/>
              </a:solidFill>
            </a:endParaRPr>
          </a:p>
          <a:p>
            <a:r>
              <a:rPr lang="zh-CN" altLang="en-US" b="1">
                <a:solidFill>
                  <a:schemeClr val="bg1"/>
                </a:solidFill>
              </a:rPr>
              <a:t>②在输入条件规定了输入值的集合或者规定了“必须如何”的条件的情况下，可确立一个有效等价类和一个无效等价类.</a:t>
            </a:r>
            <a:endParaRPr lang="zh-CN" altLang="en-US" b="1">
              <a:solidFill>
                <a:schemeClr val="bg1"/>
              </a:solidFill>
            </a:endParaRPr>
          </a:p>
          <a:p>
            <a:r>
              <a:rPr lang="zh-CN" altLang="en-US" b="1">
                <a:solidFill>
                  <a:schemeClr val="bg1"/>
                </a:solidFill>
              </a:rPr>
              <a:t>③在输入条件是一个布尔量的情况下，可确定一个有效等价类和一个无效等价类。</a:t>
            </a:r>
            <a:endParaRPr lang="zh-CN" altLang="en-US" b="1">
              <a:solidFill>
                <a:schemeClr val="bg1"/>
              </a:solidFill>
            </a:endParaRPr>
          </a:p>
          <a:p>
            <a:r>
              <a:rPr lang="zh-CN" altLang="en-US" b="1">
                <a:solidFill>
                  <a:schemeClr val="bg1"/>
                </a:solidFill>
              </a:rPr>
              <a:t>④在规定了输入数据的一组值（假定n个），并且程序要对每一个输入值分别处理的情况下，可确立n个有效等价类和一个无效等价类。</a:t>
            </a:r>
            <a:endParaRPr lang="zh-CN" altLang="en-US" b="1">
              <a:solidFill>
                <a:schemeClr val="bg1"/>
              </a:solidFill>
            </a:endParaRPr>
          </a:p>
          <a:p>
            <a:r>
              <a:rPr lang="zh-CN" altLang="en-US" b="1">
                <a:solidFill>
                  <a:schemeClr val="bg1"/>
                </a:solidFill>
              </a:rPr>
              <a:t>⑤在规定了输入数据必须遵守的规则的情况下，可确立一个有效等价类（符合规则）和若干个无效等价类（从不同角度违反规则）。</a:t>
            </a:r>
            <a:endParaRPr lang="zh-CN" altLang="en-US" b="1">
              <a:solidFill>
                <a:schemeClr val="bg1"/>
              </a:solidFill>
            </a:endParaRPr>
          </a:p>
          <a:p>
            <a:r>
              <a:rPr lang="zh-CN" altLang="en-US" b="1">
                <a:solidFill>
                  <a:schemeClr val="bg1"/>
                </a:solidFill>
              </a:rPr>
              <a:t>⑥在确知已划分的等价类中各元素在程序处理中的方式不同的情况下，则应再将该等价类进一步的划分为更小的等价类。</a:t>
            </a:r>
            <a:endParaRPr lang="zh-CN" altLang="en-US" b="1">
              <a:solidFill>
                <a:schemeClr val="bg1"/>
              </a:solidFill>
            </a:endParaRPr>
          </a:p>
        </p:txBody>
      </p:sp>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矩形 16"/>
          <p:cNvSpPr>
            <a:spLocks noChangeArrowheads="1"/>
          </p:cNvSpPr>
          <p:nvPr/>
        </p:nvSpPr>
        <p:spPr bwMode="auto">
          <a:xfrm>
            <a:off x="358775" y="189865"/>
            <a:ext cx="3862388" cy="48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p>
            <a:pPr marL="342900" indent="-342900">
              <a:buFont typeface="Wingdings" panose="05000000000000000000" pitchFamily="2" charset="2"/>
              <a:buChar char="Ø"/>
            </a:pPr>
            <a:r>
              <a:rPr lang="zh-CN" altLang="en-US" sz="2400">
                <a:solidFill>
                  <a:schemeClr val="bg1"/>
                </a:solidFill>
                <a:latin typeface="微软雅黑" panose="020B0503020204020204" pitchFamily="34" charset="-122"/>
                <a:ea typeface="微软雅黑" panose="020B0503020204020204" pitchFamily="34" charset="-122"/>
              </a:rPr>
              <a:t>等价类组合</a:t>
            </a:r>
            <a:endParaRPr lang="zh-CN" altLang="en-US" sz="240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358775" y="673100"/>
            <a:ext cx="6359525" cy="3342640"/>
          </a:xfrm>
          <a:prstGeom prst="rect">
            <a:avLst/>
          </a:prstGeom>
        </p:spPr>
      </p:pic>
      <p:sp>
        <p:nvSpPr>
          <p:cNvPr id="3" name="文本框 2"/>
          <p:cNvSpPr txBox="1"/>
          <p:nvPr/>
        </p:nvSpPr>
        <p:spPr>
          <a:xfrm>
            <a:off x="7831455" y="273050"/>
            <a:ext cx="2540000" cy="6126480"/>
          </a:xfrm>
          <a:prstGeom prst="rect">
            <a:avLst/>
          </a:prstGeom>
          <a:noFill/>
        </p:spPr>
        <p:txBody>
          <a:bodyPr wrap="square" rtlCol="0" anchor="t">
            <a:spAutoFit/>
          </a:bodyPr>
          <a:p>
            <a:r>
              <a:rPr lang="zh-CN" altLang="en-US" sz="3600" b="1">
                <a:solidFill>
                  <a:schemeClr val="bg1"/>
                </a:solidFill>
              </a:rPr>
              <a:t>输入条件</a:t>
            </a:r>
            <a:endParaRPr lang="zh-CN" altLang="en-US" sz="3600" b="1">
              <a:solidFill>
                <a:schemeClr val="bg1"/>
              </a:solidFill>
            </a:endParaRPr>
          </a:p>
          <a:p>
            <a:endParaRPr lang="zh-CN" altLang="en-US" b="1">
              <a:solidFill>
                <a:schemeClr val="bg1"/>
              </a:solidFill>
            </a:endParaRPr>
          </a:p>
          <a:p>
            <a:r>
              <a:rPr lang="zh-CN" altLang="en-US" b="1">
                <a:solidFill>
                  <a:schemeClr val="bg1"/>
                </a:solidFill>
              </a:rPr>
              <a:t>输入条件 有效等价类 无效等价类</a:t>
            </a:r>
            <a:endParaRPr lang="zh-CN" altLang="en-US" b="1">
              <a:solidFill>
                <a:schemeClr val="bg1"/>
              </a:solidFill>
            </a:endParaRPr>
          </a:p>
          <a:p>
            <a:r>
              <a:rPr lang="zh-CN" altLang="en-US" b="1">
                <a:solidFill>
                  <a:schemeClr val="bg1"/>
                </a:solidFill>
              </a:rPr>
              <a:t>然后从划分出的等价类中按以下三个原则设计测试用例：</a:t>
            </a:r>
            <a:endParaRPr lang="zh-CN" altLang="en-US" b="1">
              <a:solidFill>
                <a:schemeClr val="bg1"/>
              </a:solidFill>
            </a:endParaRPr>
          </a:p>
          <a:p>
            <a:r>
              <a:rPr lang="zh-CN" altLang="en-US" b="1">
                <a:solidFill>
                  <a:schemeClr val="bg1"/>
                </a:solidFill>
              </a:rPr>
              <a:t>①为每一个等价类规定一个唯一的编号。</a:t>
            </a:r>
            <a:endParaRPr lang="zh-CN" altLang="en-US" b="1">
              <a:solidFill>
                <a:schemeClr val="bg1"/>
              </a:solidFill>
            </a:endParaRPr>
          </a:p>
          <a:p>
            <a:r>
              <a:rPr lang="zh-CN" altLang="en-US" b="1">
                <a:solidFill>
                  <a:schemeClr val="bg1"/>
                </a:solidFill>
              </a:rPr>
              <a:t>②设计一个新的测试用例，使其尽可能多地覆盖尚未被覆盖地有效等价类，重复这一步.直到所有的有效等价类都被覆盖为止。</a:t>
            </a:r>
            <a:endParaRPr lang="zh-CN" altLang="en-US" b="1">
              <a:solidFill>
                <a:schemeClr val="bg1"/>
              </a:solidFill>
            </a:endParaRPr>
          </a:p>
          <a:p>
            <a:r>
              <a:rPr lang="zh-CN" altLang="en-US" b="1">
                <a:solidFill>
                  <a:schemeClr val="bg1"/>
                </a:solidFill>
              </a:rPr>
              <a:t>③设计一个新的测试用例，使其仅覆盖一个尚未被覆盖的无效等价类，重复这一步.直到所有的无效等价类都被覆盖为止。</a:t>
            </a:r>
            <a:endParaRPr lang="zh-CN" altLang="en-US" b="1">
              <a:solidFill>
                <a:schemeClr val="bg1"/>
              </a:solidFill>
            </a:endParaRPr>
          </a:p>
        </p:txBody>
      </p:sp>
      <p:sp>
        <p:nvSpPr>
          <p:cNvPr id="4" name="矩形 16"/>
          <p:cNvSpPr>
            <a:spLocks noChangeArrowheads="1"/>
          </p:cNvSpPr>
          <p:nvPr/>
        </p:nvSpPr>
        <p:spPr bwMode="auto">
          <a:xfrm>
            <a:off x="248920" y="4114165"/>
            <a:ext cx="3862388" cy="48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p>
            <a:pPr marL="342900" indent="-342900">
              <a:buFont typeface="Wingdings" panose="05000000000000000000" pitchFamily="2" charset="2"/>
              <a:buChar char="Ø"/>
            </a:pPr>
            <a:r>
              <a:rPr lang="zh-CN" altLang="en-US" sz="2400">
                <a:solidFill>
                  <a:schemeClr val="bg1"/>
                </a:solidFill>
                <a:latin typeface="微软雅黑" panose="020B0503020204020204" pitchFamily="34" charset="-122"/>
                <a:ea typeface="微软雅黑" panose="020B0503020204020204" pitchFamily="34" charset="-122"/>
              </a:rPr>
              <a:t>等价类类型</a:t>
            </a:r>
            <a:endParaRPr lang="zh-CN" altLang="en-US" sz="240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248920" y="4597400"/>
            <a:ext cx="7186295" cy="3471545"/>
          </a:xfrm>
          <a:prstGeom prst="rect">
            <a:avLst/>
          </a:prstGeom>
        </p:spPr>
      </p:pic>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矩形 16"/>
          <p:cNvSpPr>
            <a:spLocks noChangeArrowheads="1"/>
          </p:cNvSpPr>
          <p:nvPr/>
        </p:nvSpPr>
        <p:spPr bwMode="auto">
          <a:xfrm>
            <a:off x="358775" y="189865"/>
            <a:ext cx="3862388" cy="48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p>
            <a:pPr marL="342900" indent="-342900">
              <a:buFont typeface="Wingdings" panose="05000000000000000000" pitchFamily="2" charset="2"/>
              <a:buChar char="Ø"/>
            </a:pPr>
            <a:r>
              <a:rPr lang="zh-CN" altLang="en-US" sz="2400">
                <a:solidFill>
                  <a:schemeClr val="bg1"/>
                </a:solidFill>
                <a:latin typeface="微软雅黑" panose="020B0503020204020204" pitchFamily="34" charset="-122"/>
                <a:ea typeface="微软雅黑" panose="020B0503020204020204" pitchFamily="34" charset="-122"/>
              </a:rPr>
              <a:t>边界值分析</a:t>
            </a:r>
            <a:endParaRPr lang="zh-CN" altLang="en-US" sz="240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358775" y="1017905"/>
            <a:ext cx="5418455" cy="914400"/>
          </a:xfrm>
          <a:prstGeom prst="rect">
            <a:avLst/>
          </a:prstGeom>
          <a:noFill/>
        </p:spPr>
        <p:txBody>
          <a:bodyPr wrap="square" rtlCol="0" anchor="t">
            <a:spAutoFit/>
          </a:bodyPr>
          <a:p>
            <a:r>
              <a:rPr lang="zh-CN" altLang="en-US" b="1">
                <a:solidFill>
                  <a:schemeClr val="bg1"/>
                </a:solidFill>
              </a:rPr>
              <a:t>边界值分析是通过选择等价类边界的测试用例。边界值分析法不仅重视输入条件边界，而且也必须考虑输出域边界。它是对等价类划分方法的补充。</a:t>
            </a:r>
            <a:endParaRPr lang="zh-CN" altLang="en-US" b="1">
              <a:solidFill>
                <a:schemeClr val="bg1"/>
              </a:solidFill>
            </a:endParaRPr>
          </a:p>
        </p:txBody>
      </p:sp>
      <p:pic>
        <p:nvPicPr>
          <p:cNvPr id="7" name="图片 6"/>
          <p:cNvPicPr>
            <a:picLocks noChangeAspect="1"/>
          </p:cNvPicPr>
          <p:nvPr/>
        </p:nvPicPr>
        <p:blipFill>
          <a:blip r:embed="rId2"/>
          <a:stretch>
            <a:fillRect/>
          </a:stretch>
        </p:blipFill>
        <p:spPr>
          <a:xfrm>
            <a:off x="122555" y="2623185"/>
            <a:ext cx="7019290" cy="2780665"/>
          </a:xfrm>
          <a:prstGeom prst="rect">
            <a:avLst/>
          </a:prstGeom>
        </p:spPr>
      </p:pic>
      <p:sp>
        <p:nvSpPr>
          <p:cNvPr id="8" name="文本框 7"/>
          <p:cNvSpPr txBox="1"/>
          <p:nvPr/>
        </p:nvSpPr>
        <p:spPr>
          <a:xfrm>
            <a:off x="7747635" y="189865"/>
            <a:ext cx="3763645" cy="640080"/>
          </a:xfrm>
          <a:prstGeom prst="rect">
            <a:avLst/>
          </a:prstGeom>
          <a:noFill/>
        </p:spPr>
        <p:txBody>
          <a:bodyPr wrap="square" rtlCol="0" anchor="t">
            <a:spAutoFit/>
          </a:bodyPr>
          <a:p>
            <a:r>
              <a:rPr lang="zh-CN" altLang="en-US" b="1">
                <a:solidFill>
                  <a:schemeClr val="bg1"/>
                </a:solidFill>
              </a:rPr>
              <a:t>基于边界值分析方法选择测试用例的原则：</a:t>
            </a:r>
            <a:endParaRPr lang="zh-CN" altLang="en-US" b="1">
              <a:solidFill>
                <a:schemeClr val="bg1"/>
              </a:solidFill>
            </a:endParaRPr>
          </a:p>
        </p:txBody>
      </p:sp>
      <p:sp>
        <p:nvSpPr>
          <p:cNvPr id="9" name="文本框 8"/>
          <p:cNvSpPr txBox="1"/>
          <p:nvPr/>
        </p:nvSpPr>
        <p:spPr>
          <a:xfrm>
            <a:off x="7747635" y="829945"/>
            <a:ext cx="3790950" cy="5854700"/>
          </a:xfrm>
          <a:prstGeom prst="rect">
            <a:avLst/>
          </a:prstGeom>
          <a:noFill/>
        </p:spPr>
        <p:txBody>
          <a:bodyPr wrap="square" rtlCol="0" anchor="t">
            <a:spAutoFit/>
          </a:bodyPr>
          <a:p>
            <a:r>
              <a:rPr lang="zh-CN" altLang="en-US" b="1">
                <a:solidFill>
                  <a:schemeClr val="bg1"/>
                </a:solidFill>
              </a:rPr>
              <a:t>1）如果输入条件规定了值的范围，则应取刚达到这个范围的边界的值，以及刚刚超越这个范围边界的值作为测试输入数据。</a:t>
            </a:r>
            <a:endParaRPr lang="zh-CN" altLang="en-US" b="1">
              <a:solidFill>
                <a:schemeClr val="bg1"/>
              </a:solidFill>
            </a:endParaRPr>
          </a:p>
          <a:p>
            <a:r>
              <a:rPr lang="zh-CN" altLang="en-US" b="1">
                <a:solidFill>
                  <a:schemeClr val="bg1"/>
                </a:solidFill>
              </a:rPr>
              <a:t>2）如果输入条件规定了值的个数，则用最大个数,最小个数，比最小个数少一，比最大个数多一的数作为测试数据。</a:t>
            </a:r>
            <a:endParaRPr lang="zh-CN" altLang="en-US" b="1">
              <a:solidFill>
                <a:schemeClr val="bg1"/>
              </a:solidFill>
            </a:endParaRPr>
          </a:p>
          <a:p>
            <a:r>
              <a:rPr lang="zh-CN" altLang="en-US" b="1">
                <a:solidFill>
                  <a:schemeClr val="bg1"/>
                </a:solidFill>
              </a:rPr>
              <a:t>3）根据规格说明的每个输出条件，使用前面的原则1）。</a:t>
            </a:r>
            <a:endParaRPr lang="zh-CN" altLang="en-US" b="1">
              <a:solidFill>
                <a:schemeClr val="bg1"/>
              </a:solidFill>
            </a:endParaRPr>
          </a:p>
          <a:p>
            <a:r>
              <a:rPr lang="zh-CN" altLang="en-US" b="1">
                <a:solidFill>
                  <a:schemeClr val="bg1"/>
                </a:solidFill>
              </a:rPr>
              <a:t>4）根据规格说明的每个输出条件，应用前面的原则2）。</a:t>
            </a:r>
            <a:endParaRPr lang="zh-CN" altLang="en-US" b="1">
              <a:solidFill>
                <a:schemeClr val="bg1"/>
              </a:solidFill>
            </a:endParaRPr>
          </a:p>
          <a:p>
            <a:r>
              <a:rPr lang="zh-CN" altLang="en-US" b="1">
                <a:solidFill>
                  <a:schemeClr val="bg1"/>
                </a:solidFill>
              </a:rPr>
              <a:t>5）如果程序的规格说明给出的输入域或输出域是有序集合，则应选取集合的第一个元素和最后一个元素作为测试用例。</a:t>
            </a:r>
            <a:endParaRPr lang="zh-CN" altLang="en-US" b="1">
              <a:solidFill>
                <a:schemeClr val="bg1"/>
              </a:solidFill>
            </a:endParaRPr>
          </a:p>
          <a:p>
            <a:r>
              <a:rPr lang="zh-CN" altLang="en-US" b="1">
                <a:solidFill>
                  <a:schemeClr val="bg1"/>
                </a:solidFill>
              </a:rPr>
              <a:t>6）如果程序中使用了一个内部数据结构，则应当选择这个内部数据结构的边界上的值作为测试用例。</a:t>
            </a:r>
            <a:endParaRPr lang="zh-CN" altLang="en-US" b="1">
              <a:solidFill>
                <a:schemeClr val="bg1"/>
              </a:solidFill>
            </a:endParaRPr>
          </a:p>
          <a:p>
            <a:r>
              <a:rPr lang="zh-CN" altLang="en-US" b="1">
                <a:solidFill>
                  <a:schemeClr val="bg1"/>
                </a:solidFill>
              </a:rPr>
              <a:t>7）分析规格说明，找出其它可能的边界条件。</a:t>
            </a:r>
            <a:endParaRPr lang="zh-CN" altLang="en-US" b="1">
              <a:solidFill>
                <a:schemeClr val="bg1"/>
              </a:solidFill>
            </a:endParaRPr>
          </a:p>
        </p:txBody>
      </p:sp>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a:srcRect/>
          <a:stretch>
            <a:fillRect/>
          </a:stretch>
        </a:blipFill>
        <a:effectLst/>
      </p:bgPr>
    </p:bg>
    <p:spTree>
      <p:nvGrpSpPr>
        <p:cNvPr id="1" name=""/>
        <p:cNvGrpSpPr/>
        <p:nvPr/>
      </p:nvGrpSpPr>
      <p:grpSpPr>
        <a:xfrm>
          <a:off x="0" y="0"/>
          <a:ext cx="0" cy="0"/>
          <a:chOff x="0" y="0"/>
          <a:chExt cx="0" cy="0"/>
        </a:xfrm>
      </p:grpSpPr>
      <p:cxnSp>
        <p:nvCxnSpPr>
          <p:cNvPr id="29699" name="直接连接符 15"/>
          <p:cNvCxnSpPr>
            <a:cxnSpLocks noChangeShapeType="1"/>
          </p:cNvCxnSpPr>
          <p:nvPr/>
        </p:nvCxnSpPr>
        <p:spPr bwMode="auto">
          <a:xfrm>
            <a:off x="2863850" y="219075"/>
            <a:ext cx="0" cy="461963"/>
          </a:xfrm>
          <a:prstGeom prst="line">
            <a:avLst/>
          </a:prstGeom>
          <a:noFill/>
          <a:ln w="6350">
            <a:solidFill>
              <a:schemeClr val="bg1"/>
            </a:solidFill>
            <a:round/>
          </a:ln>
          <a:extLst>
            <a:ext uri="{909E8E84-426E-40DD-AFC4-6F175D3DCCD1}">
              <a14:hiddenFill xmlns:a14="http://schemas.microsoft.com/office/drawing/2010/main">
                <a:noFill/>
              </a14:hiddenFill>
            </a:ext>
          </a:extLst>
        </p:spPr>
      </p:cxnSp>
      <p:grpSp>
        <p:nvGrpSpPr>
          <p:cNvPr id="29701" name="组合 4"/>
          <p:cNvGrpSpPr/>
          <p:nvPr/>
        </p:nvGrpSpPr>
        <p:grpSpPr bwMode="auto">
          <a:xfrm rot="5400000">
            <a:off x="-15081" y="15081"/>
            <a:ext cx="681038" cy="650875"/>
            <a:chOff x="0" y="0"/>
            <a:chExt cx="1122635" cy="1072913"/>
          </a:xfrm>
        </p:grpSpPr>
        <p:sp>
          <p:nvSpPr>
            <p:cNvPr id="29735" name="任意多边形 17"/>
            <p:cNvSpPr/>
            <p:nvPr/>
          </p:nvSpPr>
          <p:spPr bwMode="auto">
            <a:xfrm rot="5400000">
              <a:off x="24861" y="327976"/>
              <a:ext cx="720076" cy="769798"/>
            </a:xfrm>
            <a:custGeom>
              <a:avLst/>
              <a:gdLst>
                <a:gd name="T0" fmla="*/ 0 w 720076"/>
                <a:gd name="T1" fmla="*/ 769798 h 769798"/>
                <a:gd name="T2" fmla="*/ 0 w 720076"/>
                <a:gd name="T3" fmla="*/ 0 h 769798"/>
                <a:gd name="T4" fmla="*/ 720076 w 720076"/>
                <a:gd name="T5" fmla="*/ 0 h 769798"/>
                <a:gd name="T6" fmla="*/ 720076 w 720076"/>
                <a:gd name="T7" fmla="*/ 138995 h 769798"/>
                <a:gd name="T8" fmla="*/ 138995 w 720076"/>
                <a:gd name="T9" fmla="*/ 138995 h 769798"/>
                <a:gd name="T10" fmla="*/ 138995 w 720076"/>
                <a:gd name="T11" fmla="*/ 769798 h 769798"/>
                <a:gd name="T12" fmla="*/ 0 w 720076"/>
                <a:gd name="T13" fmla="*/ 76979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9736" name="任意多边形 18"/>
            <p:cNvSpPr/>
            <p:nvPr/>
          </p:nvSpPr>
          <p:spPr bwMode="auto">
            <a:xfrm rot="5400000">
              <a:off x="416961" y="0"/>
              <a:ext cx="705674" cy="705674"/>
            </a:xfrm>
            <a:custGeom>
              <a:avLst/>
              <a:gdLst>
                <a:gd name="T0" fmla="*/ 0 w 1320800"/>
                <a:gd name="T1" fmla="*/ 0 h 1320800"/>
                <a:gd name="T2" fmla="*/ 4686 w 1320800"/>
                <a:gd name="T3" fmla="*/ 0 h 1320800"/>
                <a:gd name="T4" fmla="*/ 4686 w 1320800"/>
                <a:gd name="T5" fmla="*/ 2437 h 1320800"/>
                <a:gd name="T6" fmla="*/ 4100 w 1320800"/>
                <a:gd name="T7" fmla="*/ 2437 h 1320800"/>
                <a:gd name="T8" fmla="*/ 4100 w 1320800"/>
                <a:gd name="T9" fmla="*/ 586 h 1320800"/>
                <a:gd name="T10" fmla="*/ 586 w 1320800"/>
                <a:gd name="T11" fmla="*/ 586 h 1320800"/>
                <a:gd name="T12" fmla="*/ 586 w 1320800"/>
                <a:gd name="T13" fmla="*/ 4100 h 1320800"/>
                <a:gd name="T14" fmla="*/ 2343 w 1320800"/>
                <a:gd name="T15" fmla="*/ 4100 h 1320800"/>
                <a:gd name="T16" fmla="*/ 2343 w 1320800"/>
                <a:gd name="T17" fmla="*/ 4686 h 1320800"/>
                <a:gd name="T18" fmla="*/ 0 w 1320800"/>
                <a:gd name="T19" fmla="*/ 468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pic>
        <p:nvPicPr>
          <p:cNvPr id="19464" name="Group 16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7138" y="1139825"/>
            <a:ext cx="4254500" cy="425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65" name="Group 117"/>
          <p:cNvGrpSpPr/>
          <p:nvPr/>
        </p:nvGrpSpPr>
        <p:grpSpPr bwMode="auto">
          <a:xfrm>
            <a:off x="3611563" y="2001838"/>
            <a:ext cx="609600" cy="609600"/>
            <a:chOff x="0" y="0"/>
            <a:chExt cx="384" cy="384"/>
          </a:xfrm>
        </p:grpSpPr>
        <p:sp>
          <p:nvSpPr>
            <p:cNvPr id="29730" name="Oval 113"/>
            <p:cNvSpPr>
              <a:spLocks noChangeArrowheads="1"/>
            </p:cNvSpPr>
            <p:nvPr/>
          </p:nvSpPr>
          <p:spPr bwMode="auto">
            <a:xfrm>
              <a:off x="60" y="60"/>
              <a:ext cx="264" cy="264"/>
            </a:xfrm>
            <a:prstGeom prst="ellipse">
              <a:avLst/>
            </a:prstGeom>
            <a:noFill/>
            <a:ln w="9525">
              <a:solidFill>
                <a:srgbClr val="F4BB3D"/>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anose="020B0604020202020204" pitchFamily="34" charset="0"/>
                <a:buNone/>
              </a:pPr>
              <a:endParaRPr lang="zh-CN" altLang="en-US">
                <a:solidFill>
                  <a:srgbClr val="000000"/>
                </a:solidFill>
                <a:latin typeface="Arial" panose="020B0604020202020204" pitchFamily="34" charset="0"/>
                <a:cs typeface="Arial" panose="020B0604020202020204" pitchFamily="34" charset="0"/>
              </a:endParaRPr>
            </a:p>
          </p:txBody>
        </p:sp>
        <p:grpSp>
          <p:nvGrpSpPr>
            <p:cNvPr id="29731" name="Oval 115"/>
            <p:cNvGrpSpPr/>
            <p:nvPr/>
          </p:nvGrpSpPr>
          <p:grpSpPr bwMode="auto">
            <a:xfrm>
              <a:off x="125" y="125"/>
              <a:ext cx="134" cy="131"/>
              <a:chOff x="0" y="0"/>
              <a:chExt cx="213360" cy="207264"/>
            </a:xfrm>
          </p:grpSpPr>
          <p:pic>
            <p:nvPicPr>
              <p:cNvPr id="29733" name="Oval 1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13360" cy="20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34" name="Text Box 13"/>
              <p:cNvSpPr txBox="1">
                <a:spLocks noChangeArrowheads="1"/>
              </p:cNvSpPr>
              <p:nvPr/>
            </p:nvSpPr>
            <p:spPr bwMode="auto">
              <a:xfrm>
                <a:off x="43503" y="42734"/>
                <a:ext cx="125724" cy="125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en-US">
                  <a:solidFill>
                    <a:srgbClr val="000000"/>
                  </a:solidFill>
                  <a:latin typeface="Arial" panose="020B0604020202020204" pitchFamily="34" charset="0"/>
                  <a:cs typeface="Arial" panose="020B0604020202020204" pitchFamily="34" charset="0"/>
                </a:endParaRPr>
              </a:p>
            </p:txBody>
          </p:sp>
        </p:grpSp>
        <p:sp>
          <p:nvSpPr>
            <p:cNvPr id="29732" name="Oval 116"/>
            <p:cNvSpPr>
              <a:spLocks noChangeArrowheads="1"/>
            </p:cNvSpPr>
            <p:nvPr/>
          </p:nvSpPr>
          <p:spPr bwMode="auto">
            <a:xfrm>
              <a:off x="0" y="0"/>
              <a:ext cx="384" cy="384"/>
            </a:xfrm>
            <a:prstGeom prst="ellipse">
              <a:avLst/>
            </a:prstGeom>
            <a:noFill/>
            <a:ln w="9525">
              <a:solidFill>
                <a:srgbClr val="F4BB3D"/>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anose="020B0604020202020204" pitchFamily="34" charset="0"/>
                <a:buNone/>
              </a:pPr>
              <a:endParaRPr lang="zh-CN" altLang="en-US">
                <a:solidFill>
                  <a:srgbClr val="000000"/>
                </a:solidFill>
                <a:latin typeface="Arial" panose="020B0604020202020204" pitchFamily="34" charset="0"/>
                <a:cs typeface="Arial" panose="020B0604020202020204" pitchFamily="34" charset="0"/>
              </a:endParaRPr>
            </a:p>
          </p:txBody>
        </p:sp>
      </p:grpSp>
      <p:grpSp>
        <p:nvGrpSpPr>
          <p:cNvPr id="19471" name="Group 135"/>
          <p:cNvGrpSpPr/>
          <p:nvPr/>
        </p:nvGrpSpPr>
        <p:grpSpPr bwMode="auto">
          <a:xfrm>
            <a:off x="7439025" y="2443163"/>
            <a:ext cx="609600" cy="609600"/>
            <a:chOff x="0" y="0"/>
            <a:chExt cx="384" cy="384"/>
          </a:xfrm>
        </p:grpSpPr>
        <p:sp>
          <p:nvSpPr>
            <p:cNvPr id="29725" name="Oval 136"/>
            <p:cNvSpPr>
              <a:spLocks noChangeArrowheads="1"/>
            </p:cNvSpPr>
            <p:nvPr/>
          </p:nvSpPr>
          <p:spPr bwMode="auto">
            <a:xfrm>
              <a:off x="60" y="60"/>
              <a:ext cx="264" cy="264"/>
            </a:xfrm>
            <a:prstGeom prst="ellipse">
              <a:avLst/>
            </a:prstGeom>
            <a:noFill/>
            <a:ln w="9525">
              <a:solidFill>
                <a:srgbClr val="C49B3D"/>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anose="020B0604020202020204" pitchFamily="34" charset="0"/>
                <a:buNone/>
              </a:pPr>
              <a:endParaRPr lang="zh-CN" altLang="zh-CN">
                <a:solidFill>
                  <a:schemeClr val="bg1"/>
                </a:solidFill>
                <a:latin typeface="Arial" panose="020B0604020202020204" pitchFamily="34" charset="0"/>
                <a:cs typeface="Arial" panose="020B0604020202020204" pitchFamily="34" charset="0"/>
              </a:endParaRPr>
            </a:p>
          </p:txBody>
        </p:sp>
        <p:grpSp>
          <p:nvGrpSpPr>
            <p:cNvPr id="29726" name="Oval 137"/>
            <p:cNvGrpSpPr/>
            <p:nvPr/>
          </p:nvGrpSpPr>
          <p:grpSpPr bwMode="auto">
            <a:xfrm>
              <a:off x="125" y="127"/>
              <a:ext cx="134" cy="131"/>
              <a:chOff x="0" y="0"/>
              <a:chExt cx="213360" cy="207264"/>
            </a:xfrm>
          </p:grpSpPr>
          <p:pic>
            <p:nvPicPr>
              <p:cNvPr id="29728" name="Oval 1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13360" cy="20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29" name="Text Box 19"/>
              <p:cNvSpPr txBox="1">
                <a:spLocks noChangeArrowheads="1"/>
              </p:cNvSpPr>
              <p:nvPr/>
            </p:nvSpPr>
            <p:spPr bwMode="auto">
              <a:xfrm>
                <a:off x="43440" y="39757"/>
                <a:ext cx="125724" cy="125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en-US">
                  <a:solidFill>
                    <a:schemeClr val="bg1"/>
                  </a:solidFill>
                  <a:latin typeface="Arial" panose="020B0604020202020204" pitchFamily="34" charset="0"/>
                  <a:cs typeface="Arial" panose="020B0604020202020204" pitchFamily="34" charset="0"/>
                </a:endParaRPr>
              </a:p>
            </p:txBody>
          </p:sp>
        </p:grpSp>
        <p:sp>
          <p:nvSpPr>
            <p:cNvPr id="29727" name="Oval 138"/>
            <p:cNvSpPr>
              <a:spLocks noChangeArrowheads="1"/>
            </p:cNvSpPr>
            <p:nvPr/>
          </p:nvSpPr>
          <p:spPr bwMode="auto">
            <a:xfrm>
              <a:off x="0" y="0"/>
              <a:ext cx="384" cy="384"/>
            </a:xfrm>
            <a:prstGeom prst="ellipse">
              <a:avLst/>
            </a:prstGeom>
            <a:noFill/>
            <a:ln w="9525">
              <a:solidFill>
                <a:srgbClr val="C49B3D"/>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anose="020B0604020202020204" pitchFamily="34" charset="0"/>
                <a:buNone/>
              </a:pPr>
              <a:endParaRPr lang="zh-CN" altLang="zh-CN">
                <a:solidFill>
                  <a:schemeClr val="bg1"/>
                </a:solidFill>
                <a:latin typeface="Arial" panose="020B0604020202020204" pitchFamily="34" charset="0"/>
                <a:cs typeface="Arial" panose="020B0604020202020204" pitchFamily="34" charset="0"/>
              </a:endParaRPr>
            </a:p>
          </p:txBody>
        </p:sp>
      </p:grpSp>
      <p:grpSp>
        <p:nvGrpSpPr>
          <p:cNvPr id="19477" name="Group 139"/>
          <p:cNvGrpSpPr/>
          <p:nvPr/>
        </p:nvGrpSpPr>
        <p:grpSpPr bwMode="auto">
          <a:xfrm>
            <a:off x="6370638" y="3890963"/>
            <a:ext cx="609600" cy="609600"/>
            <a:chOff x="0" y="0"/>
            <a:chExt cx="384" cy="384"/>
          </a:xfrm>
        </p:grpSpPr>
        <p:sp>
          <p:nvSpPr>
            <p:cNvPr id="29720" name="Oval 140"/>
            <p:cNvSpPr>
              <a:spLocks noChangeArrowheads="1"/>
            </p:cNvSpPr>
            <p:nvPr/>
          </p:nvSpPr>
          <p:spPr bwMode="auto">
            <a:xfrm>
              <a:off x="60" y="60"/>
              <a:ext cx="264" cy="264"/>
            </a:xfrm>
            <a:prstGeom prst="ellipse">
              <a:avLst/>
            </a:prstGeom>
            <a:noFill/>
            <a:ln w="9525">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anose="020B0604020202020204" pitchFamily="34" charset="0"/>
                <a:buNone/>
              </a:pPr>
              <a:endParaRPr lang="zh-CN" altLang="zh-CN">
                <a:solidFill>
                  <a:schemeClr val="bg1"/>
                </a:solidFill>
                <a:latin typeface="Arial" panose="020B0604020202020204" pitchFamily="34" charset="0"/>
                <a:cs typeface="Arial" panose="020B0604020202020204" pitchFamily="34" charset="0"/>
              </a:endParaRPr>
            </a:p>
          </p:txBody>
        </p:sp>
        <p:grpSp>
          <p:nvGrpSpPr>
            <p:cNvPr id="29721" name="Oval 141"/>
            <p:cNvGrpSpPr/>
            <p:nvPr/>
          </p:nvGrpSpPr>
          <p:grpSpPr bwMode="auto">
            <a:xfrm>
              <a:off x="126" y="126"/>
              <a:ext cx="131" cy="131"/>
              <a:chOff x="0" y="0"/>
              <a:chExt cx="207264" cy="207264"/>
            </a:xfrm>
          </p:grpSpPr>
          <p:pic>
            <p:nvPicPr>
              <p:cNvPr id="29723" name="Oval 14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07264" cy="20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24" name="Text Box 25"/>
              <p:cNvSpPr txBox="1">
                <a:spLocks noChangeArrowheads="1"/>
              </p:cNvSpPr>
              <p:nvPr/>
            </p:nvSpPr>
            <p:spPr bwMode="auto">
              <a:xfrm>
                <a:off x="41704" y="42389"/>
                <a:ext cx="125724" cy="125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en-US">
                  <a:solidFill>
                    <a:schemeClr val="bg1"/>
                  </a:solidFill>
                  <a:latin typeface="Arial" panose="020B0604020202020204" pitchFamily="34" charset="0"/>
                  <a:cs typeface="Arial" panose="020B0604020202020204" pitchFamily="34" charset="0"/>
                </a:endParaRPr>
              </a:p>
            </p:txBody>
          </p:sp>
        </p:grpSp>
        <p:sp>
          <p:nvSpPr>
            <p:cNvPr id="29722" name="Oval 142"/>
            <p:cNvSpPr>
              <a:spLocks noChangeArrowheads="1"/>
            </p:cNvSpPr>
            <p:nvPr/>
          </p:nvSpPr>
          <p:spPr bwMode="auto">
            <a:xfrm>
              <a:off x="0" y="0"/>
              <a:ext cx="384" cy="384"/>
            </a:xfrm>
            <a:prstGeom prst="ellipse">
              <a:avLst/>
            </a:prstGeom>
            <a:noFill/>
            <a:ln w="9525">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anose="020B0604020202020204" pitchFamily="34" charset="0"/>
                <a:buNone/>
              </a:pPr>
              <a:endParaRPr lang="zh-CN" altLang="zh-CN">
                <a:solidFill>
                  <a:schemeClr val="bg1"/>
                </a:solidFill>
                <a:latin typeface="Arial" panose="020B0604020202020204" pitchFamily="34" charset="0"/>
                <a:cs typeface="Arial" panose="020B0604020202020204" pitchFamily="34" charset="0"/>
              </a:endParaRPr>
            </a:p>
          </p:txBody>
        </p:sp>
      </p:grpSp>
      <p:pic>
        <p:nvPicPr>
          <p:cNvPr id="29706" name="图片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35888" y="1606550"/>
            <a:ext cx="2011362" cy="168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7" name="图片 3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70675" y="4178300"/>
            <a:ext cx="1530350" cy="162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708" name="组合 37"/>
          <p:cNvGrpSpPr/>
          <p:nvPr/>
        </p:nvGrpSpPr>
        <p:grpSpPr bwMode="auto">
          <a:xfrm>
            <a:off x="866775" y="1517650"/>
            <a:ext cx="2605088" cy="2462763"/>
            <a:chOff x="0" y="0"/>
            <a:chExt cx="1958232" cy="1850407"/>
          </a:xfrm>
        </p:grpSpPr>
        <p:sp>
          <p:nvSpPr>
            <p:cNvPr id="29718" name="TextBox 25"/>
            <p:cNvSpPr txBox="1">
              <a:spLocks noChangeArrowheads="1"/>
            </p:cNvSpPr>
            <p:nvPr/>
          </p:nvSpPr>
          <p:spPr bwMode="auto">
            <a:xfrm>
              <a:off x="0" y="0"/>
              <a:ext cx="1092123" cy="31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312545" eaLnBrk="0" hangingPunct="0">
                <a:defRPr>
                  <a:solidFill>
                    <a:schemeClr val="tx1"/>
                  </a:solidFill>
                  <a:latin typeface="Calibri" panose="020F0502020204030204" pitchFamily="34" charset="0"/>
                  <a:ea typeface="宋体" panose="02010600030101010101" pitchFamily="2" charset="-122"/>
                </a:defRPr>
              </a:lvl1pPr>
              <a:lvl2pPr marL="742950" indent="-285750" defTabSz="1312545" eaLnBrk="0" hangingPunct="0">
                <a:defRPr>
                  <a:solidFill>
                    <a:schemeClr val="tx1"/>
                  </a:solidFill>
                  <a:latin typeface="Calibri" panose="020F0502020204030204" pitchFamily="34" charset="0"/>
                  <a:ea typeface="宋体" panose="02010600030101010101" pitchFamily="2" charset="-122"/>
                </a:defRPr>
              </a:lvl2pPr>
              <a:lvl3pPr marL="1143000" indent="-228600" defTabSz="1312545" eaLnBrk="0" hangingPunct="0">
                <a:defRPr>
                  <a:solidFill>
                    <a:schemeClr val="tx1"/>
                  </a:solidFill>
                  <a:latin typeface="Calibri" panose="020F0502020204030204" pitchFamily="34" charset="0"/>
                  <a:ea typeface="宋体" panose="02010600030101010101" pitchFamily="2" charset="-122"/>
                </a:defRPr>
              </a:lvl3pPr>
              <a:lvl4pPr marL="1600200" indent="-228600" defTabSz="1312545" eaLnBrk="0" hangingPunct="0">
                <a:defRPr>
                  <a:solidFill>
                    <a:schemeClr val="tx1"/>
                  </a:solidFill>
                  <a:latin typeface="Calibri" panose="020F0502020204030204" pitchFamily="34" charset="0"/>
                  <a:ea typeface="宋体" panose="02010600030101010101" pitchFamily="2" charset="-122"/>
                </a:defRPr>
              </a:lvl4pPr>
              <a:lvl5pPr marL="2057400" indent="-228600" defTabSz="1312545" eaLnBrk="0" hangingPunct="0">
                <a:defRPr>
                  <a:solidFill>
                    <a:schemeClr val="tx1"/>
                  </a:solidFill>
                  <a:latin typeface="Calibri" panose="020F0502020204030204" pitchFamily="34" charset="0"/>
                  <a:ea typeface="宋体" panose="02010600030101010101" pitchFamily="2" charset="-122"/>
                </a:defRPr>
              </a:lvl5pPr>
              <a:lvl6pPr marL="2514600" indent="-228600" defTabSz="131254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31254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31254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31254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chemeClr val="bg1"/>
                  </a:solidFill>
                  <a:latin typeface="微软雅黑" panose="020B0503020204020204" pitchFamily="34" charset="-122"/>
                  <a:ea typeface="微软雅黑" panose="020B0503020204020204" pitchFamily="34" charset="-122"/>
                </a:rPr>
                <a:t>错误推测法</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29719" name="矩形 1"/>
            <p:cNvSpPr>
              <a:spLocks noChangeArrowheads="1"/>
            </p:cNvSpPr>
            <p:nvPr/>
          </p:nvSpPr>
          <p:spPr bwMode="auto">
            <a:xfrm>
              <a:off x="0" y="391405"/>
              <a:ext cx="1958232" cy="1459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Arial" panose="020B0604020202020204" pitchFamily="34" charset="0"/>
                <a:buNone/>
              </a:pPr>
              <a:r>
                <a:rPr sz="2000" dirty="0">
                  <a:solidFill>
                    <a:schemeClr val="bg1"/>
                  </a:solidFill>
                  <a:latin typeface="微软雅黑" panose="020B0503020204020204" pitchFamily="34" charset="-122"/>
                  <a:ea typeface="微软雅黑" panose="020B0503020204020204" pitchFamily="34" charset="-122"/>
                </a:rPr>
                <a:t>错误推测法是基于经验和直觉推测程序中所有可能存在的各种错误，从而有针对性的设计测试用例的方法.</a:t>
              </a:r>
              <a:endParaRPr sz="2000" dirty="0">
                <a:solidFill>
                  <a:schemeClr val="bg1"/>
                </a:solidFill>
                <a:latin typeface="微软雅黑" panose="020B0503020204020204" pitchFamily="34" charset="-122"/>
                <a:ea typeface="微软雅黑" panose="020B0503020204020204" pitchFamily="34" charset="-122"/>
              </a:endParaRPr>
            </a:p>
          </p:txBody>
        </p:sp>
      </p:grpSp>
      <p:cxnSp>
        <p:nvCxnSpPr>
          <p:cNvPr id="29709" name="直接连接符 40"/>
          <p:cNvCxnSpPr>
            <a:cxnSpLocks noChangeShapeType="1"/>
          </p:cNvCxnSpPr>
          <p:nvPr/>
        </p:nvCxnSpPr>
        <p:spPr bwMode="auto">
          <a:xfrm>
            <a:off x="866775" y="2001838"/>
            <a:ext cx="2366963" cy="0"/>
          </a:xfrm>
          <a:prstGeom prst="line">
            <a:avLst/>
          </a:prstGeom>
          <a:noFill/>
          <a:ln w="3175">
            <a:solidFill>
              <a:srgbClr val="FCFCFC"/>
            </a:solidFill>
            <a:round/>
          </a:ln>
          <a:extLst>
            <a:ext uri="{909E8E84-426E-40DD-AFC4-6F175D3DCCD1}">
              <a14:hiddenFill xmlns:a14="http://schemas.microsoft.com/office/drawing/2010/main">
                <a:noFill/>
              </a14:hiddenFill>
            </a:ext>
          </a:extLst>
        </p:spPr>
      </p:cxnSp>
      <p:grpSp>
        <p:nvGrpSpPr>
          <p:cNvPr id="29710" name="组合 41"/>
          <p:cNvGrpSpPr/>
          <p:nvPr/>
        </p:nvGrpSpPr>
        <p:grpSpPr bwMode="auto">
          <a:xfrm>
            <a:off x="8672513" y="3702050"/>
            <a:ext cx="2603500" cy="3067307"/>
            <a:chOff x="0" y="0"/>
            <a:chExt cx="1958232" cy="2307341"/>
          </a:xfrm>
        </p:grpSpPr>
        <p:sp>
          <p:nvSpPr>
            <p:cNvPr id="29716" name="TextBox 25"/>
            <p:cNvSpPr txBox="1">
              <a:spLocks noChangeArrowheads="1"/>
            </p:cNvSpPr>
            <p:nvPr/>
          </p:nvSpPr>
          <p:spPr bwMode="auto">
            <a:xfrm>
              <a:off x="0" y="0"/>
              <a:ext cx="901742" cy="314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312545" eaLnBrk="0" hangingPunct="0">
                <a:defRPr>
                  <a:solidFill>
                    <a:schemeClr val="tx1"/>
                  </a:solidFill>
                  <a:latin typeface="Calibri" panose="020F0502020204030204" pitchFamily="34" charset="0"/>
                  <a:ea typeface="宋体" panose="02010600030101010101" pitchFamily="2" charset="-122"/>
                </a:defRPr>
              </a:lvl1pPr>
              <a:lvl2pPr marL="742950" indent="-285750" defTabSz="1312545" eaLnBrk="0" hangingPunct="0">
                <a:defRPr>
                  <a:solidFill>
                    <a:schemeClr val="tx1"/>
                  </a:solidFill>
                  <a:latin typeface="Calibri" panose="020F0502020204030204" pitchFamily="34" charset="0"/>
                  <a:ea typeface="宋体" panose="02010600030101010101" pitchFamily="2" charset="-122"/>
                </a:defRPr>
              </a:lvl2pPr>
              <a:lvl3pPr marL="1143000" indent="-228600" defTabSz="1312545" eaLnBrk="0" hangingPunct="0">
                <a:defRPr>
                  <a:solidFill>
                    <a:schemeClr val="tx1"/>
                  </a:solidFill>
                  <a:latin typeface="Calibri" panose="020F0502020204030204" pitchFamily="34" charset="0"/>
                  <a:ea typeface="宋体" panose="02010600030101010101" pitchFamily="2" charset="-122"/>
                </a:defRPr>
              </a:lvl3pPr>
              <a:lvl4pPr marL="1600200" indent="-228600" defTabSz="1312545" eaLnBrk="0" hangingPunct="0">
                <a:defRPr>
                  <a:solidFill>
                    <a:schemeClr val="tx1"/>
                  </a:solidFill>
                  <a:latin typeface="Calibri" panose="020F0502020204030204" pitchFamily="34" charset="0"/>
                  <a:ea typeface="宋体" panose="02010600030101010101" pitchFamily="2" charset="-122"/>
                </a:defRPr>
              </a:lvl4pPr>
              <a:lvl5pPr marL="2057400" indent="-228600" defTabSz="1312545" eaLnBrk="0" hangingPunct="0">
                <a:defRPr>
                  <a:solidFill>
                    <a:schemeClr val="tx1"/>
                  </a:solidFill>
                  <a:latin typeface="Calibri" panose="020F0502020204030204" pitchFamily="34" charset="0"/>
                  <a:ea typeface="宋体" panose="02010600030101010101" pitchFamily="2" charset="-122"/>
                </a:defRPr>
              </a:lvl5pPr>
              <a:lvl6pPr marL="2514600" indent="-228600" defTabSz="131254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31254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31254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31254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chemeClr val="bg1"/>
                  </a:solidFill>
                  <a:latin typeface="微软雅黑" panose="020B0503020204020204" pitchFamily="34" charset="-122"/>
                  <a:ea typeface="微软雅黑" panose="020B0503020204020204" pitchFamily="34" charset="-122"/>
                </a:rPr>
                <a:t>因果图法</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29717" name="矩形 1"/>
            <p:cNvSpPr>
              <a:spLocks noChangeArrowheads="1"/>
            </p:cNvSpPr>
            <p:nvPr/>
          </p:nvSpPr>
          <p:spPr bwMode="auto">
            <a:xfrm>
              <a:off x="0" y="391405"/>
              <a:ext cx="1958232" cy="191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Arial" panose="020B0604020202020204" pitchFamily="34" charset="0"/>
                <a:buNone/>
              </a:pPr>
              <a:r>
                <a:rPr sz="1600" dirty="0">
                  <a:solidFill>
                    <a:schemeClr val="bg1"/>
                  </a:solidFill>
                  <a:latin typeface="微软雅黑" panose="020B0503020204020204" pitchFamily="34" charset="-122"/>
                  <a:ea typeface="微软雅黑" panose="020B0503020204020204" pitchFamily="34" charset="-122"/>
                </a:rPr>
                <a:t>必须考虑采用一种适合于描述对于多种条件的组合，相应产生多个动作的形式来考虑设计测试用例. 这就需要利用因果图（逻辑模型）。</a:t>
              </a:r>
              <a:endParaRPr sz="1600" dirty="0">
                <a:solidFill>
                  <a:schemeClr val="bg1"/>
                </a:solidFill>
                <a:latin typeface="微软雅黑" panose="020B0503020204020204" pitchFamily="34" charset="-122"/>
                <a:ea typeface="微软雅黑" panose="020B0503020204020204" pitchFamily="34" charset="-122"/>
              </a:endParaRPr>
            </a:p>
            <a:p>
              <a:pPr>
                <a:buFont typeface="Arial" panose="020B0604020202020204" pitchFamily="34" charset="0"/>
                <a:buNone/>
              </a:pPr>
              <a:r>
                <a:rPr sz="1600" dirty="0">
                  <a:solidFill>
                    <a:schemeClr val="bg1"/>
                  </a:solidFill>
                  <a:latin typeface="微软雅黑" panose="020B0503020204020204" pitchFamily="34" charset="-122"/>
                  <a:ea typeface="微软雅黑" panose="020B0503020204020204" pitchFamily="34" charset="-122"/>
                </a:rPr>
                <a:t>因果图方法最终生成的就是判定表。它适合于检查程序输入条件的各种组合情况。</a:t>
              </a:r>
              <a:endParaRPr sz="1600" dirty="0">
                <a:solidFill>
                  <a:schemeClr val="bg1"/>
                </a:solidFill>
                <a:latin typeface="微软雅黑" panose="020B0503020204020204" pitchFamily="34" charset="-122"/>
                <a:ea typeface="微软雅黑" panose="020B0503020204020204" pitchFamily="34" charset="-122"/>
              </a:endParaRPr>
            </a:p>
          </p:txBody>
        </p:sp>
      </p:grpSp>
      <p:cxnSp>
        <p:nvCxnSpPr>
          <p:cNvPr id="29711" name="直接连接符 44"/>
          <p:cNvCxnSpPr>
            <a:cxnSpLocks noChangeShapeType="1"/>
          </p:cNvCxnSpPr>
          <p:nvPr/>
        </p:nvCxnSpPr>
        <p:spPr bwMode="auto">
          <a:xfrm>
            <a:off x="8769350" y="4146550"/>
            <a:ext cx="2366963" cy="0"/>
          </a:xfrm>
          <a:prstGeom prst="line">
            <a:avLst/>
          </a:prstGeom>
          <a:noFill/>
          <a:ln w="3175">
            <a:solidFill>
              <a:srgbClr val="FCFCFC"/>
            </a:solidFill>
            <a:round/>
          </a:ln>
          <a:extLst>
            <a:ext uri="{909E8E84-426E-40DD-AFC4-6F175D3DCCD1}">
              <a14:hiddenFill xmlns:a14="http://schemas.microsoft.com/office/drawing/2010/main">
                <a:noFill/>
              </a14:hiddenFill>
            </a:ext>
          </a:extLst>
        </p:spPr>
      </p:cxnSp>
      <p:cxnSp>
        <p:nvCxnSpPr>
          <p:cNvPr id="29713" name="直接连接符 48"/>
          <p:cNvCxnSpPr>
            <a:cxnSpLocks noChangeShapeType="1"/>
          </p:cNvCxnSpPr>
          <p:nvPr/>
        </p:nvCxnSpPr>
        <p:spPr bwMode="auto">
          <a:xfrm>
            <a:off x="1104900" y="4914900"/>
            <a:ext cx="2366963" cy="0"/>
          </a:xfrm>
          <a:prstGeom prst="line">
            <a:avLst/>
          </a:prstGeom>
          <a:noFill/>
          <a:ln w="3175">
            <a:solidFill>
              <a:srgbClr val="FCFCFC"/>
            </a:solidFill>
            <a:round/>
          </a:ln>
          <a:extLst>
            <a:ext uri="{909E8E84-426E-40DD-AFC4-6F175D3DCCD1}">
              <a14:hiddenFill xmlns:a14="http://schemas.microsoft.com/office/drawing/2010/main">
                <a:noFill/>
              </a14:hiddenFill>
            </a:ext>
          </a:extLst>
        </p:spPr>
      </p:cxn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9464"/>
                                        </p:tgtEl>
                                        <p:attrNameLst>
                                          <p:attrName>style.visibility</p:attrName>
                                        </p:attrNameLst>
                                      </p:cBhvr>
                                      <p:to>
                                        <p:strVal val="visible"/>
                                      </p:to>
                                    </p:set>
                                    <p:anim calcmode="lin" valueType="num">
                                      <p:cBhvr>
                                        <p:cTn id="7" dur="1000" fill="hold"/>
                                        <p:tgtEl>
                                          <p:spTgt spid="19464"/>
                                        </p:tgtEl>
                                        <p:attrNameLst>
                                          <p:attrName>ppt_w</p:attrName>
                                        </p:attrNameLst>
                                      </p:cBhvr>
                                      <p:tavLst>
                                        <p:tav tm="0">
                                          <p:val>
                                            <p:fltVal val="0"/>
                                          </p:val>
                                        </p:tav>
                                        <p:tav tm="100000">
                                          <p:val>
                                            <p:strVal val="#ppt_w"/>
                                          </p:val>
                                        </p:tav>
                                      </p:tavLst>
                                    </p:anim>
                                    <p:anim calcmode="lin" valueType="num">
                                      <p:cBhvr>
                                        <p:cTn id="8" dur="1000" fill="hold"/>
                                        <p:tgtEl>
                                          <p:spTgt spid="19464"/>
                                        </p:tgtEl>
                                        <p:attrNameLst>
                                          <p:attrName>ppt_h</p:attrName>
                                        </p:attrNameLst>
                                      </p:cBhvr>
                                      <p:tavLst>
                                        <p:tav tm="0">
                                          <p:val>
                                            <p:fltVal val="0"/>
                                          </p:val>
                                        </p:tav>
                                        <p:tav tm="100000">
                                          <p:val>
                                            <p:strVal val="#ppt_h"/>
                                          </p:val>
                                        </p:tav>
                                      </p:tavLst>
                                    </p:anim>
                                    <p:anim calcmode="lin" valueType="num">
                                      <p:cBhvr>
                                        <p:cTn id="9" dur="1000" fill="hold"/>
                                        <p:tgtEl>
                                          <p:spTgt spid="19464"/>
                                        </p:tgtEl>
                                        <p:attrNameLst>
                                          <p:attrName>style.rotation</p:attrName>
                                        </p:attrNameLst>
                                      </p:cBhvr>
                                      <p:tavLst>
                                        <p:tav tm="0">
                                          <p:val>
                                            <p:fltVal val="90"/>
                                          </p:val>
                                        </p:tav>
                                        <p:tav tm="100000">
                                          <p:val>
                                            <p:fltVal val="0"/>
                                          </p:val>
                                        </p:tav>
                                      </p:tavLst>
                                    </p:anim>
                                    <p:animEffect transition="in" filter="fade">
                                      <p:cBhvr>
                                        <p:cTn id="10" dur="1000"/>
                                        <p:tgtEl>
                                          <p:spTgt spid="19464"/>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9465"/>
                                        </p:tgtEl>
                                        <p:attrNameLst>
                                          <p:attrName>style.visibility</p:attrName>
                                        </p:attrNameLst>
                                      </p:cBhvr>
                                      <p:to>
                                        <p:strVal val="visible"/>
                                      </p:to>
                                    </p:set>
                                    <p:anim calcmode="lin" valueType="num">
                                      <p:cBhvr>
                                        <p:cTn id="14" dur="500" fill="hold"/>
                                        <p:tgtEl>
                                          <p:spTgt spid="19465"/>
                                        </p:tgtEl>
                                        <p:attrNameLst>
                                          <p:attrName>ppt_w</p:attrName>
                                        </p:attrNameLst>
                                      </p:cBhvr>
                                      <p:tavLst>
                                        <p:tav tm="0">
                                          <p:val>
                                            <p:fltVal val="0"/>
                                          </p:val>
                                        </p:tav>
                                        <p:tav tm="100000">
                                          <p:val>
                                            <p:strVal val="#ppt_w"/>
                                          </p:val>
                                        </p:tav>
                                      </p:tavLst>
                                    </p:anim>
                                    <p:anim calcmode="lin" valueType="num">
                                      <p:cBhvr>
                                        <p:cTn id="15" dur="500" fill="hold"/>
                                        <p:tgtEl>
                                          <p:spTgt spid="19465"/>
                                        </p:tgtEl>
                                        <p:attrNameLst>
                                          <p:attrName>ppt_h</p:attrName>
                                        </p:attrNameLst>
                                      </p:cBhvr>
                                      <p:tavLst>
                                        <p:tav tm="0">
                                          <p:val>
                                            <p:fltVal val="0"/>
                                          </p:val>
                                        </p:tav>
                                        <p:tav tm="100000">
                                          <p:val>
                                            <p:strVal val="#ppt_h"/>
                                          </p:val>
                                        </p:tav>
                                      </p:tavLst>
                                    </p:anim>
                                    <p:animEffect transition="in" filter="fade">
                                      <p:cBhvr>
                                        <p:cTn id="16" dur="500"/>
                                        <p:tgtEl>
                                          <p:spTgt spid="19465"/>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9477"/>
                                        </p:tgtEl>
                                        <p:attrNameLst>
                                          <p:attrName>style.visibility</p:attrName>
                                        </p:attrNameLst>
                                      </p:cBhvr>
                                      <p:to>
                                        <p:strVal val="visible"/>
                                      </p:to>
                                    </p:set>
                                    <p:anim calcmode="lin" valueType="num">
                                      <p:cBhvr>
                                        <p:cTn id="20" dur="500" fill="hold"/>
                                        <p:tgtEl>
                                          <p:spTgt spid="19477"/>
                                        </p:tgtEl>
                                        <p:attrNameLst>
                                          <p:attrName>ppt_w</p:attrName>
                                        </p:attrNameLst>
                                      </p:cBhvr>
                                      <p:tavLst>
                                        <p:tav tm="0">
                                          <p:val>
                                            <p:fltVal val="0"/>
                                          </p:val>
                                        </p:tav>
                                        <p:tav tm="100000">
                                          <p:val>
                                            <p:strVal val="#ppt_w"/>
                                          </p:val>
                                        </p:tav>
                                      </p:tavLst>
                                    </p:anim>
                                    <p:anim calcmode="lin" valueType="num">
                                      <p:cBhvr>
                                        <p:cTn id="21" dur="500" fill="hold"/>
                                        <p:tgtEl>
                                          <p:spTgt spid="19477"/>
                                        </p:tgtEl>
                                        <p:attrNameLst>
                                          <p:attrName>ppt_h</p:attrName>
                                        </p:attrNameLst>
                                      </p:cBhvr>
                                      <p:tavLst>
                                        <p:tav tm="0">
                                          <p:val>
                                            <p:fltVal val="0"/>
                                          </p:val>
                                        </p:tav>
                                        <p:tav tm="100000">
                                          <p:val>
                                            <p:strVal val="#ppt_h"/>
                                          </p:val>
                                        </p:tav>
                                      </p:tavLst>
                                    </p:anim>
                                    <p:animEffect transition="in" filter="fade">
                                      <p:cBhvr>
                                        <p:cTn id="22" dur="500"/>
                                        <p:tgtEl>
                                          <p:spTgt spid="19477"/>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9471"/>
                                        </p:tgtEl>
                                        <p:attrNameLst>
                                          <p:attrName>style.visibility</p:attrName>
                                        </p:attrNameLst>
                                      </p:cBhvr>
                                      <p:to>
                                        <p:strVal val="visible"/>
                                      </p:to>
                                    </p:set>
                                    <p:anim calcmode="lin" valueType="num">
                                      <p:cBhvr>
                                        <p:cTn id="26" dur="500" fill="hold"/>
                                        <p:tgtEl>
                                          <p:spTgt spid="19471"/>
                                        </p:tgtEl>
                                        <p:attrNameLst>
                                          <p:attrName>ppt_w</p:attrName>
                                        </p:attrNameLst>
                                      </p:cBhvr>
                                      <p:tavLst>
                                        <p:tav tm="0">
                                          <p:val>
                                            <p:fltVal val="0"/>
                                          </p:val>
                                        </p:tav>
                                        <p:tav tm="100000">
                                          <p:val>
                                            <p:strVal val="#ppt_w"/>
                                          </p:val>
                                        </p:tav>
                                      </p:tavLst>
                                    </p:anim>
                                    <p:anim calcmode="lin" valueType="num">
                                      <p:cBhvr>
                                        <p:cTn id="27" dur="500" fill="hold"/>
                                        <p:tgtEl>
                                          <p:spTgt spid="19471"/>
                                        </p:tgtEl>
                                        <p:attrNameLst>
                                          <p:attrName>ppt_h</p:attrName>
                                        </p:attrNameLst>
                                      </p:cBhvr>
                                      <p:tavLst>
                                        <p:tav tm="0">
                                          <p:val>
                                            <p:fltVal val="0"/>
                                          </p:val>
                                        </p:tav>
                                        <p:tav tm="100000">
                                          <p:val>
                                            <p:strVal val="#ppt_h"/>
                                          </p:val>
                                        </p:tav>
                                      </p:tavLst>
                                    </p:anim>
                                    <p:animEffect transition="in" filter="fade">
                                      <p:cBhvr>
                                        <p:cTn id="28" dur="500"/>
                                        <p:tgtEl>
                                          <p:spTgt spid="194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0" name="表格 -1"/>
          <p:cNvGraphicFramePr/>
          <p:nvPr/>
        </p:nvGraphicFramePr>
        <p:xfrm>
          <a:off x="607695" y="762635"/>
          <a:ext cx="4996180" cy="5333365"/>
        </p:xfrm>
        <a:graphic>
          <a:graphicData uri="http://schemas.openxmlformats.org/drawingml/2006/table">
            <a:tbl>
              <a:tblPr firstRow="1" bandRow="1">
                <a:tableStyleId>{5940675A-B579-460E-94D1-54222C63F5DA}</a:tableStyleId>
              </a:tblPr>
              <a:tblGrid>
                <a:gridCol w="1506855"/>
                <a:gridCol w="1680845"/>
                <a:gridCol w="1808480"/>
              </a:tblGrid>
              <a:tr h="207010">
                <a:tc>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操作</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输入数据</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预期结果</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43330">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输入正确的账号密码，单击登录按钮</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账号：</a:t>
                      </a:r>
                      <a:r>
                        <a:rPr lang="en-US" altLang="zh-CN" sz="1800" b="1" u="none">
                          <a:solidFill>
                            <a:schemeClr val="bg1"/>
                          </a:solidFill>
                          <a:latin typeface="Times New Roman" panose="02020603050405020304" charset="0"/>
                          <a:ea typeface="Times New Roman" panose="02020603050405020304" charset="0"/>
                          <a:cs typeface="Times New Roman" panose="02020603050405020304" charset="0"/>
                        </a:rPr>
                        <a:t>admin</a:t>
                      </a: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密码：</a:t>
                      </a: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admin</a:t>
                      </a:r>
                      <a:endPar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页面跳转成功</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346835">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输入不正确的账号，正确的密码</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账号：</a:t>
                      </a: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admin1</a:t>
                      </a: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密码：</a:t>
                      </a: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admin</a:t>
                      </a:r>
                      <a:endPar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页面跳转不成功，并所输入的内容清除，提示错误信息</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14020">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输入正确的账号，不正确的密码</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账号：</a:t>
                      </a: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admin</a:t>
                      </a: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密码：</a:t>
                      </a: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admin2</a:t>
                      </a:r>
                      <a:endPar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页面跳转不成功，所输入的内容清除，</a:t>
                      </a:r>
                      <a:r>
                        <a:rPr lang="zh-CN" altLang="en-US" sz="1800" b="1">
                          <a:solidFill>
                            <a:schemeClr val="bg1"/>
                          </a:solidFill>
                          <a:latin typeface="宋体" panose="02010600030101010101" pitchFamily="2" charset="-122"/>
                          <a:ea typeface="宋体" panose="02010600030101010101" pitchFamily="2" charset="-122"/>
                          <a:cs typeface="宋体" panose="02010600030101010101" pitchFamily="2" charset="-122"/>
                          <a:sym typeface="+mn-ea"/>
                        </a:rPr>
                        <a:t>提示错误信息</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sym typeface="+mn-ea"/>
                      </a:endParaRPr>
                    </a:p>
                    <a:p>
                      <a:pPr marL="0" indent="0" algn="l">
                        <a:buNone/>
                      </a:pP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14655">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输入正确的账号密码，单击重置</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账号：</a:t>
                      </a: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admin</a:t>
                      </a: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密码：</a:t>
                      </a: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admin</a:t>
                      </a:r>
                      <a:endPar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所输入的内容清除，</a:t>
                      </a:r>
                      <a:r>
                        <a:rPr lang="zh-CN" altLang="en-US" sz="1800" b="1">
                          <a:solidFill>
                            <a:schemeClr val="bg1"/>
                          </a:solidFill>
                          <a:latin typeface="宋体" panose="02010600030101010101" pitchFamily="2" charset="-122"/>
                          <a:ea typeface="宋体" panose="02010600030101010101" pitchFamily="2" charset="-122"/>
                          <a:cs typeface="宋体" panose="02010600030101010101" pitchFamily="2" charset="-122"/>
                          <a:sym typeface="+mn-ea"/>
                        </a:rPr>
                        <a:t>提示错误信息</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sym typeface="+mn-ea"/>
                      </a:endParaRPr>
                    </a:p>
                    <a:p>
                      <a:pPr marL="0" indent="0" algn="l">
                        <a:buNone/>
                      </a:pP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2" name="表格 1"/>
          <p:cNvGraphicFramePr/>
          <p:nvPr/>
        </p:nvGraphicFramePr>
        <p:xfrm>
          <a:off x="6604000" y="1110615"/>
          <a:ext cx="4562475" cy="5474970"/>
        </p:xfrm>
        <a:graphic>
          <a:graphicData uri="http://schemas.openxmlformats.org/drawingml/2006/table">
            <a:tbl>
              <a:tblPr firstRow="1" bandRow="1">
                <a:tableStyleId>{5940675A-B579-460E-94D1-54222C63F5DA}</a:tableStyleId>
              </a:tblPr>
              <a:tblGrid>
                <a:gridCol w="1094105"/>
                <a:gridCol w="996315"/>
                <a:gridCol w="1122680"/>
                <a:gridCol w="1349375"/>
              </a:tblGrid>
              <a:tr h="274320">
                <a:tc>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用户编号</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操作</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输入数据</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预期结果</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75360">
                <a:tc>
                  <a:txBody>
                    <a:bodyPr/>
                    <a:p>
                      <a:pPr marL="0" indent="0" algn="ctr">
                        <a:buNone/>
                      </a:pP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1</a:t>
                      </a:r>
                      <a:endPar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单击入住登记</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 </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页面跳转成功</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24965">
                <a:tc>
                  <a:txBody>
                    <a:bodyPr/>
                    <a:p>
                      <a:pPr marL="0" indent="0" algn="ctr">
                        <a:buNone/>
                      </a:pP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2</a:t>
                      </a:r>
                      <a:endPar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输入入住的房间号及相关客户信息，单击提交</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房间号：</a:t>
                      </a:r>
                      <a:r>
                        <a:rPr lang="en-US" altLang="zh-CN" sz="1800" b="1" u="none">
                          <a:solidFill>
                            <a:schemeClr val="bg1"/>
                          </a:solidFill>
                          <a:latin typeface="Times New Roman" panose="02020603050405020304" charset="0"/>
                          <a:ea typeface="Times New Roman" panose="02020603050405020304" charset="0"/>
                          <a:cs typeface="Times New Roman" panose="02020603050405020304" charset="0"/>
                        </a:rPr>
                        <a:t>101</a:t>
                      </a: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p>
                      <a:pPr marL="0" indent="0" algn="l">
                        <a:buNone/>
                      </a:pP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身份证等</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a:solidFill>
                            <a:schemeClr val="bg1"/>
                          </a:solidFill>
                          <a:latin typeface="宋体" panose="02010600030101010101" pitchFamily="2" charset="-122"/>
                          <a:ea typeface="宋体" panose="02010600030101010101" pitchFamily="2" charset="-122"/>
                          <a:cs typeface="宋体" panose="02010600030101010101" pitchFamily="2" charset="-122"/>
                          <a:sym typeface="+mn-ea"/>
                        </a:rPr>
                        <a:t>页面跳转成功，房间状态修改正确</a:t>
                      </a:r>
                      <a:endParaRPr lang="zh-CN" altLang="en-US" sz="1800" b="1">
                        <a:solidFill>
                          <a:schemeClr val="bg1"/>
                        </a:solidFill>
                        <a:latin typeface="宋体" panose="02010600030101010101" pitchFamily="2" charset="-122"/>
                        <a:ea typeface="宋体" panose="02010600030101010101" pitchFamily="2" charset="-122"/>
                        <a:cs typeface="宋体" panose="02010600030101010101" pitchFamily="2" charset="-122"/>
                        <a:sym typeface="+mn-ea"/>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99845">
                <a:tc>
                  <a:txBody>
                    <a:bodyPr/>
                    <a:p>
                      <a:pPr marL="0" indent="0" algn="ctr">
                        <a:buNone/>
                      </a:pP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3</a:t>
                      </a:r>
                      <a:endPar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输入不存在的房间号</a:t>
                      </a:r>
                      <a:r>
                        <a:rPr lang="zh-CN" altLang="en-US" sz="1800" b="1">
                          <a:solidFill>
                            <a:schemeClr val="bg1"/>
                          </a:solidFill>
                          <a:latin typeface="宋体" panose="02010600030101010101" pitchFamily="2" charset="-122"/>
                          <a:ea typeface="宋体" panose="02010600030101010101" pitchFamily="2" charset="-122"/>
                          <a:cs typeface="宋体" panose="02010600030101010101" pitchFamily="2" charset="-122"/>
                          <a:sym typeface="+mn-ea"/>
                        </a:rPr>
                        <a:t>单击提交</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房间号：</a:t>
                      </a: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206</a:t>
                      </a:r>
                      <a:endPar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输入的房间号有误并跳转到主页</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表格 2"/>
          <p:cNvGraphicFramePr/>
          <p:nvPr/>
        </p:nvGraphicFramePr>
        <p:xfrm>
          <a:off x="427990" y="1068705"/>
          <a:ext cx="4562475" cy="5474335"/>
        </p:xfrm>
        <a:graphic>
          <a:graphicData uri="http://schemas.openxmlformats.org/drawingml/2006/table">
            <a:tbl>
              <a:tblPr firstRow="1" bandRow="1">
                <a:tableStyleId>{5940675A-B579-460E-94D1-54222C63F5DA}</a:tableStyleId>
              </a:tblPr>
              <a:tblGrid>
                <a:gridCol w="1094105"/>
                <a:gridCol w="996315"/>
                <a:gridCol w="1122680"/>
                <a:gridCol w="1349375"/>
              </a:tblGrid>
              <a:tr h="274320">
                <a:tc>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用户编号</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操作</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输入数据</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预期结果</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75360">
                <a:tc>
                  <a:txBody>
                    <a:bodyPr/>
                    <a:p>
                      <a:pPr marL="0" indent="0" algn="ctr">
                        <a:buNone/>
                      </a:pP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1</a:t>
                      </a:r>
                      <a:endPar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单击退房结账</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 </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页面跳转成功</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24965">
                <a:tc>
                  <a:txBody>
                    <a:bodyPr/>
                    <a:p>
                      <a:pPr marL="0" indent="0" algn="ctr">
                        <a:buNone/>
                      </a:pP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2</a:t>
                      </a:r>
                      <a:endPar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输入退房的房间号及相关客户信息，单击提交</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房间号：</a:t>
                      </a:r>
                      <a:r>
                        <a:rPr lang="en-US" altLang="zh-CN" sz="1800" b="1" u="none">
                          <a:solidFill>
                            <a:schemeClr val="bg1"/>
                          </a:solidFill>
                          <a:latin typeface="Times New Roman" panose="02020603050405020304" charset="0"/>
                          <a:ea typeface="Times New Roman" panose="02020603050405020304" charset="0"/>
                          <a:cs typeface="Times New Roman" panose="02020603050405020304" charset="0"/>
                        </a:rPr>
                        <a:t>101</a:t>
                      </a: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p>
                      <a:pPr marL="0" indent="0" algn="l">
                        <a:buNone/>
                      </a:pP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身份证等</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a:solidFill>
                            <a:schemeClr val="bg1"/>
                          </a:solidFill>
                          <a:latin typeface="宋体" panose="02010600030101010101" pitchFamily="2" charset="-122"/>
                          <a:ea typeface="宋体" panose="02010600030101010101" pitchFamily="2" charset="-122"/>
                          <a:cs typeface="宋体" panose="02010600030101010101" pitchFamily="2" charset="-122"/>
                          <a:sym typeface="+mn-ea"/>
                        </a:rPr>
                        <a:t>页面跳转成功，房间状态修改正确</a:t>
                      </a:r>
                      <a:endParaRPr lang="zh-CN" altLang="en-US" sz="1800" b="1">
                        <a:solidFill>
                          <a:schemeClr val="bg1"/>
                        </a:solidFill>
                        <a:latin typeface="宋体" panose="02010600030101010101" pitchFamily="2" charset="-122"/>
                        <a:ea typeface="宋体" panose="02010600030101010101" pitchFamily="2" charset="-122"/>
                        <a:cs typeface="宋体" panose="02010600030101010101" pitchFamily="2" charset="-122"/>
                        <a:sym typeface="+mn-ea"/>
                      </a:endParaRPr>
                    </a:p>
                    <a:p>
                      <a:pPr marL="0" indent="0" algn="l">
                        <a:buNone/>
                      </a:pPr>
                      <a:r>
                        <a:rPr lang="zh-CN" altLang="en-US" sz="1800" b="1">
                          <a:solidFill>
                            <a:schemeClr val="bg1"/>
                          </a:solidFill>
                          <a:latin typeface="宋体" panose="02010600030101010101" pitchFamily="2" charset="-122"/>
                          <a:ea typeface="宋体" panose="02010600030101010101" pitchFamily="2" charset="-122"/>
                          <a:cs typeface="宋体" panose="02010600030101010101" pitchFamily="2" charset="-122"/>
                          <a:sym typeface="+mn-ea"/>
                        </a:rPr>
                        <a:t>输出支付金额</a:t>
                      </a:r>
                      <a:endParaRPr lang="zh-CN" altLang="en-US" sz="1800" b="1">
                        <a:solidFill>
                          <a:schemeClr val="bg1"/>
                        </a:solidFill>
                        <a:latin typeface="宋体" panose="02010600030101010101" pitchFamily="2" charset="-122"/>
                        <a:ea typeface="宋体" panose="02010600030101010101" pitchFamily="2" charset="-122"/>
                        <a:cs typeface="宋体" panose="02010600030101010101" pitchFamily="2" charset="-122"/>
                        <a:sym typeface="+mn-ea"/>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99845">
                <a:tc>
                  <a:txBody>
                    <a:bodyPr/>
                    <a:p>
                      <a:pPr marL="0" indent="0" algn="ctr">
                        <a:buNone/>
                      </a:pP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3</a:t>
                      </a:r>
                      <a:endPar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输入未入住的房间号</a:t>
                      </a:r>
                      <a:r>
                        <a:rPr lang="zh-CN" altLang="en-US" sz="1800" b="1">
                          <a:solidFill>
                            <a:schemeClr val="bg1"/>
                          </a:solidFill>
                          <a:latin typeface="宋体" panose="02010600030101010101" pitchFamily="2" charset="-122"/>
                          <a:ea typeface="宋体" panose="02010600030101010101" pitchFamily="2" charset="-122"/>
                          <a:cs typeface="宋体" panose="02010600030101010101" pitchFamily="2" charset="-122"/>
                          <a:sym typeface="+mn-ea"/>
                        </a:rPr>
                        <a:t>单击提交</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房间号：</a:t>
                      </a: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206</a:t>
                      </a:r>
                      <a:endPar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输入的房间号有误并跳转到主页</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99845">
                <a:tc>
                  <a:txBody>
                    <a:bodyPr/>
                    <a:p>
                      <a:pPr marL="0" indent="0" algn="ctr">
                        <a:buNone/>
                      </a:pP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4</a:t>
                      </a:r>
                      <a:endPar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输入不存在的房间号</a:t>
                      </a:r>
                      <a:r>
                        <a:rPr lang="zh-CN" altLang="en-US" sz="1800" b="1">
                          <a:solidFill>
                            <a:schemeClr val="bg1"/>
                          </a:solidFill>
                          <a:latin typeface="宋体" panose="02010600030101010101" pitchFamily="2" charset="-122"/>
                          <a:ea typeface="宋体" panose="02010600030101010101" pitchFamily="2" charset="-122"/>
                          <a:cs typeface="宋体" panose="02010600030101010101" pitchFamily="2" charset="-122"/>
                          <a:sym typeface="+mn-ea"/>
                        </a:rPr>
                        <a:t>单击提交</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房间号：</a:t>
                      </a:r>
                      <a:r>
                        <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rPr>
                        <a:t>206</a:t>
                      </a:r>
                      <a:endParaRPr lang="en-US" altLang="zh-CN"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rPr>
                        <a:t>输入的房间号有误并跳转到主页</a:t>
                      </a:r>
                      <a:endParaRPr lang="zh-CN" altLang="en-US" sz="18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5" name="表格 4"/>
          <p:cNvGraphicFramePr/>
          <p:nvPr/>
        </p:nvGraphicFramePr>
        <p:xfrm>
          <a:off x="6315710" y="723265"/>
          <a:ext cx="4248785" cy="5219700"/>
        </p:xfrm>
        <a:graphic>
          <a:graphicData uri="http://schemas.openxmlformats.org/drawingml/2006/table">
            <a:tbl>
              <a:tblPr firstRow="1" bandRow="1">
                <a:tableStyleId>{5940675A-B579-460E-94D1-54222C63F5DA}</a:tableStyleId>
              </a:tblPr>
              <a:tblGrid>
                <a:gridCol w="2494915"/>
                <a:gridCol w="1753870"/>
              </a:tblGrid>
              <a:tr h="0">
                <a:tc>
                  <a:txBody>
                    <a:bodyPr/>
                    <a:p>
                      <a:pPr marL="0" indent="0" algn="ctr">
                        <a:buNone/>
                      </a:pPr>
                      <a:r>
                        <a:rPr lang="zh-CN" altLang="en-US" sz="2000" b="1" u="none">
                          <a:solidFill>
                            <a:schemeClr val="bg1"/>
                          </a:solidFill>
                          <a:latin typeface="Times New Roman" panose="02020603050405020304" charset="0"/>
                          <a:ea typeface="Times New Roman" panose="02020603050405020304" charset="0"/>
                          <a:cs typeface="Times New Roman" panose="02020603050405020304" charset="0"/>
                        </a:rPr>
                        <a:t>操作</a:t>
                      </a:r>
                      <a:endParaRPr lang="zh-CN" altLang="en-US" sz="2000" b="1"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zh-CN" altLang="en-US" sz="2000" b="1" u="none">
                          <a:solidFill>
                            <a:schemeClr val="bg1"/>
                          </a:solidFill>
                          <a:latin typeface="Times New Roman" panose="02020603050405020304" charset="0"/>
                          <a:ea typeface="Times New Roman" panose="02020603050405020304" charset="0"/>
                          <a:cs typeface="Times New Roman" panose="02020603050405020304" charset="0"/>
                        </a:rPr>
                        <a:t>预期结果</a:t>
                      </a:r>
                      <a:endParaRPr lang="zh-CN" altLang="en-US" sz="2000" b="1"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单击房间状况管理</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页面跳转成功显示信息正确</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单击单人房一行的详细情况</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页面跳转成功，显示信息正确</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在详细情况中，选择</a:t>
                      </a:r>
                      <a:r>
                        <a:rPr lang="en-US" altLang="zh-CN" sz="1800" b="1" u="none">
                          <a:solidFill>
                            <a:schemeClr val="bg1"/>
                          </a:solidFill>
                          <a:latin typeface="Times New Roman" panose="02020603050405020304" charset="0"/>
                          <a:ea typeface="Times New Roman" panose="02020603050405020304" charset="0"/>
                          <a:cs typeface="Times New Roman" panose="02020603050405020304" charset="0"/>
                        </a:rPr>
                        <a:t>103</a:t>
                      </a: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房间入住</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入住成功</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单击双人房一行的详细情况</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页面跳转成功，显示信息正确</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44500">
                <a:tc>
                  <a:txBody>
                    <a:bodyPr/>
                    <a:p>
                      <a:pPr marL="0" indent="0" algn="l">
                        <a:buNone/>
                      </a:pP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在详细情况中，选择</a:t>
                      </a:r>
                      <a:r>
                        <a:rPr lang="en-US" altLang="zh-CN" sz="1800" b="1" u="none">
                          <a:solidFill>
                            <a:schemeClr val="bg1"/>
                          </a:solidFill>
                          <a:latin typeface="Times New Roman" panose="02020603050405020304" charset="0"/>
                          <a:ea typeface="Times New Roman" panose="02020603050405020304" charset="0"/>
                          <a:cs typeface="Times New Roman" panose="02020603050405020304" charset="0"/>
                        </a:rPr>
                        <a:t>103</a:t>
                      </a: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房间入退房</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退房成功，显示金额，状态修改正确</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48640">
                <a:tc>
                  <a:txBody>
                    <a:bodyPr/>
                    <a:p>
                      <a:pPr marL="0" indent="0" algn="l">
                        <a:buNone/>
                      </a:pP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单击双人房房一行的详细情况</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chemeClr val="bg1"/>
                          </a:solidFill>
                          <a:latin typeface="Times New Roman" panose="02020603050405020304" charset="0"/>
                          <a:ea typeface="Times New Roman" panose="02020603050405020304" charset="0"/>
                          <a:cs typeface="Times New Roman" panose="02020603050405020304" charset="0"/>
                        </a:rPr>
                        <a:t>页面跳转成功，显示信息正确</a:t>
                      </a:r>
                      <a:endParaRPr lang="zh-CN" altLang="en-US" sz="1800" b="1" u="none">
                        <a:solidFill>
                          <a:schemeClr val="bg1"/>
                        </a:solidFill>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723" name="组合 5"/>
          <p:cNvGrpSpPr/>
          <p:nvPr/>
        </p:nvGrpSpPr>
        <p:grpSpPr bwMode="auto">
          <a:xfrm>
            <a:off x="2416175" y="1635125"/>
            <a:ext cx="7359650" cy="2463800"/>
            <a:chOff x="0" y="0"/>
            <a:chExt cx="4277050" cy="1431257"/>
          </a:xfrm>
        </p:grpSpPr>
        <p:grpSp>
          <p:nvGrpSpPr>
            <p:cNvPr id="30727" name="组合 2"/>
            <p:cNvGrpSpPr/>
            <p:nvPr/>
          </p:nvGrpSpPr>
          <p:grpSpPr bwMode="auto">
            <a:xfrm>
              <a:off x="0" y="12069"/>
              <a:ext cx="4277050" cy="1419188"/>
              <a:chOff x="0" y="0"/>
              <a:chExt cx="4277050" cy="1419188"/>
            </a:xfrm>
          </p:grpSpPr>
          <p:sp>
            <p:nvSpPr>
              <p:cNvPr id="30730" name="矩形 1"/>
              <p:cNvSpPr>
                <a:spLocks noChangeArrowheads="1"/>
              </p:cNvSpPr>
              <p:nvPr/>
            </p:nvSpPr>
            <p:spPr bwMode="auto">
              <a:xfrm>
                <a:off x="406401" y="402253"/>
                <a:ext cx="3752886" cy="893564"/>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30731" name="矩形 45"/>
              <p:cNvSpPr>
                <a:spLocks noChangeArrowheads="1"/>
              </p:cNvSpPr>
              <p:nvPr/>
            </p:nvSpPr>
            <p:spPr bwMode="auto">
              <a:xfrm>
                <a:off x="0" y="0"/>
                <a:ext cx="522515" cy="547395"/>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30732" name="矩形 46"/>
              <p:cNvSpPr>
                <a:spLocks noChangeArrowheads="1"/>
              </p:cNvSpPr>
              <p:nvPr/>
            </p:nvSpPr>
            <p:spPr bwMode="auto">
              <a:xfrm>
                <a:off x="4041522" y="1172445"/>
                <a:ext cx="235528" cy="246743"/>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grpSp>
        <p:sp>
          <p:nvSpPr>
            <p:cNvPr id="30728" name="文本框 69"/>
            <p:cNvSpPr txBox="1">
              <a:spLocks noChangeArrowheads="1"/>
            </p:cNvSpPr>
            <p:nvPr/>
          </p:nvSpPr>
          <p:spPr bwMode="auto">
            <a:xfrm>
              <a:off x="72116" y="0"/>
              <a:ext cx="334286" cy="59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000" b="1">
                  <a:solidFill>
                    <a:schemeClr val="bg1"/>
                  </a:solidFill>
                  <a:latin typeface="微软雅黑" panose="020B0503020204020204" pitchFamily="34" charset="-122"/>
                  <a:ea typeface="微软雅黑" panose="020B0503020204020204" pitchFamily="34" charset="-122"/>
                </a:rPr>
                <a:t>4</a:t>
              </a:r>
              <a:endParaRPr lang="zh-CN" altLang="en-US" sz="6000" b="1">
                <a:solidFill>
                  <a:schemeClr val="bg1"/>
                </a:solidFill>
                <a:latin typeface="微软雅黑" panose="020B0503020204020204" pitchFamily="34" charset="-122"/>
                <a:ea typeface="微软雅黑" panose="020B0503020204020204" pitchFamily="34" charset="-122"/>
              </a:endParaRPr>
            </a:p>
          </p:txBody>
        </p:sp>
        <p:sp>
          <p:nvSpPr>
            <p:cNvPr id="30729" name="文本框 69"/>
            <p:cNvSpPr txBox="1">
              <a:spLocks noChangeArrowheads="1"/>
            </p:cNvSpPr>
            <p:nvPr/>
          </p:nvSpPr>
          <p:spPr bwMode="auto">
            <a:xfrm>
              <a:off x="619249" y="512248"/>
              <a:ext cx="3304510" cy="735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sz="7200" b="1">
                  <a:solidFill>
                    <a:schemeClr val="bg1"/>
                  </a:solidFill>
                  <a:latin typeface="微软雅黑" panose="020B0503020204020204" pitchFamily="34" charset="-122"/>
                  <a:ea typeface="微软雅黑" panose="020B0503020204020204" pitchFamily="34" charset="-122"/>
                </a:rPr>
                <a:t>白盒测试</a:t>
              </a:r>
              <a:endParaRPr lang="zh-CN" sz="7200" b="1">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a:srcRect/>
          <a:stretch>
            <a:fillRect/>
          </a:stretch>
        </a:blipFill>
        <a:effectLst/>
      </p:bgPr>
    </p:bg>
    <p:spTree>
      <p:nvGrpSpPr>
        <p:cNvPr id="1" name=""/>
        <p:cNvGrpSpPr/>
        <p:nvPr/>
      </p:nvGrpSpPr>
      <p:grpSpPr>
        <a:xfrm>
          <a:off x="0" y="0"/>
          <a:ext cx="0" cy="0"/>
          <a:chOff x="0" y="0"/>
          <a:chExt cx="0" cy="0"/>
        </a:xfrm>
      </p:grpSpPr>
      <p:cxnSp>
        <p:nvCxnSpPr>
          <p:cNvPr id="31747" name="直接连接符 15"/>
          <p:cNvCxnSpPr>
            <a:cxnSpLocks noChangeShapeType="1"/>
          </p:cNvCxnSpPr>
          <p:nvPr/>
        </p:nvCxnSpPr>
        <p:spPr bwMode="auto">
          <a:xfrm>
            <a:off x="3502025" y="219075"/>
            <a:ext cx="0" cy="461963"/>
          </a:xfrm>
          <a:prstGeom prst="line">
            <a:avLst/>
          </a:prstGeom>
          <a:noFill/>
          <a:ln w="6350">
            <a:solidFill>
              <a:schemeClr val="bg1"/>
            </a:solidFill>
            <a:round/>
          </a:ln>
          <a:extLst>
            <a:ext uri="{909E8E84-426E-40DD-AFC4-6F175D3DCCD1}">
              <a14:hiddenFill xmlns:a14="http://schemas.microsoft.com/office/drawing/2010/main">
                <a:noFill/>
              </a14:hiddenFill>
            </a:ext>
          </a:extLst>
        </p:spPr>
      </p:cxnSp>
      <p:sp>
        <p:nvSpPr>
          <p:cNvPr id="31748" name="矩形 16"/>
          <p:cNvSpPr>
            <a:spLocks noChangeArrowheads="1"/>
          </p:cNvSpPr>
          <p:nvPr/>
        </p:nvSpPr>
        <p:spPr bwMode="auto">
          <a:xfrm>
            <a:off x="829945" y="160020"/>
            <a:ext cx="5140325"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白盒测试</a:t>
            </a:r>
            <a:endParaRPr lang="zh-CN" altLang="en-US" sz="3200">
              <a:solidFill>
                <a:schemeClr val="bg1"/>
              </a:solidFill>
              <a:latin typeface="微软雅黑" panose="020B0503020204020204" pitchFamily="34" charset="-122"/>
              <a:ea typeface="微软雅黑" panose="020B0503020204020204" pitchFamily="34" charset="-122"/>
            </a:endParaRPr>
          </a:p>
        </p:txBody>
      </p:sp>
      <p:grpSp>
        <p:nvGrpSpPr>
          <p:cNvPr id="31749" name="组合 4"/>
          <p:cNvGrpSpPr/>
          <p:nvPr/>
        </p:nvGrpSpPr>
        <p:grpSpPr bwMode="auto">
          <a:xfrm rot="5400000">
            <a:off x="-15081" y="15081"/>
            <a:ext cx="681038" cy="650875"/>
            <a:chOff x="0" y="0"/>
            <a:chExt cx="1122635" cy="1072913"/>
          </a:xfrm>
        </p:grpSpPr>
        <p:sp>
          <p:nvSpPr>
            <p:cNvPr id="31762" name="任意多边形 17"/>
            <p:cNvSpPr/>
            <p:nvPr/>
          </p:nvSpPr>
          <p:spPr bwMode="auto">
            <a:xfrm rot="5400000">
              <a:off x="24861" y="327976"/>
              <a:ext cx="720076" cy="769798"/>
            </a:xfrm>
            <a:custGeom>
              <a:avLst/>
              <a:gdLst>
                <a:gd name="T0" fmla="*/ 0 w 720076"/>
                <a:gd name="T1" fmla="*/ 769798 h 769798"/>
                <a:gd name="T2" fmla="*/ 0 w 720076"/>
                <a:gd name="T3" fmla="*/ 0 h 769798"/>
                <a:gd name="T4" fmla="*/ 720076 w 720076"/>
                <a:gd name="T5" fmla="*/ 0 h 769798"/>
                <a:gd name="T6" fmla="*/ 720076 w 720076"/>
                <a:gd name="T7" fmla="*/ 138995 h 769798"/>
                <a:gd name="T8" fmla="*/ 138995 w 720076"/>
                <a:gd name="T9" fmla="*/ 138995 h 769798"/>
                <a:gd name="T10" fmla="*/ 138995 w 720076"/>
                <a:gd name="T11" fmla="*/ 769798 h 769798"/>
                <a:gd name="T12" fmla="*/ 0 w 720076"/>
                <a:gd name="T13" fmla="*/ 76979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1763" name="任意多边形 18"/>
            <p:cNvSpPr/>
            <p:nvPr/>
          </p:nvSpPr>
          <p:spPr bwMode="auto">
            <a:xfrm rot="5400000">
              <a:off x="416961" y="0"/>
              <a:ext cx="705674" cy="705674"/>
            </a:xfrm>
            <a:custGeom>
              <a:avLst/>
              <a:gdLst>
                <a:gd name="T0" fmla="*/ 0 w 1320800"/>
                <a:gd name="T1" fmla="*/ 0 h 1320800"/>
                <a:gd name="T2" fmla="*/ 4686 w 1320800"/>
                <a:gd name="T3" fmla="*/ 0 h 1320800"/>
                <a:gd name="T4" fmla="*/ 4686 w 1320800"/>
                <a:gd name="T5" fmla="*/ 2437 h 1320800"/>
                <a:gd name="T6" fmla="*/ 4100 w 1320800"/>
                <a:gd name="T7" fmla="*/ 2437 h 1320800"/>
                <a:gd name="T8" fmla="*/ 4100 w 1320800"/>
                <a:gd name="T9" fmla="*/ 586 h 1320800"/>
                <a:gd name="T10" fmla="*/ 586 w 1320800"/>
                <a:gd name="T11" fmla="*/ 586 h 1320800"/>
                <a:gd name="T12" fmla="*/ 586 w 1320800"/>
                <a:gd name="T13" fmla="*/ 4100 h 1320800"/>
                <a:gd name="T14" fmla="*/ 2343 w 1320800"/>
                <a:gd name="T15" fmla="*/ 4100 h 1320800"/>
                <a:gd name="T16" fmla="*/ 2343 w 1320800"/>
                <a:gd name="T17" fmla="*/ 4686 h 1320800"/>
                <a:gd name="T18" fmla="*/ 0 w 1320800"/>
                <a:gd name="T19" fmla="*/ 468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pic>
        <p:nvPicPr>
          <p:cNvPr id="2" name="图片 1"/>
          <p:cNvPicPr>
            <a:picLocks noChangeAspect="1"/>
          </p:cNvPicPr>
          <p:nvPr/>
        </p:nvPicPr>
        <p:blipFill>
          <a:blip r:embed="rId2"/>
          <a:stretch>
            <a:fillRect/>
          </a:stretch>
        </p:blipFill>
        <p:spPr>
          <a:xfrm>
            <a:off x="222885" y="681355"/>
            <a:ext cx="6933565" cy="3609340"/>
          </a:xfrm>
          <a:prstGeom prst="rect">
            <a:avLst/>
          </a:prstGeom>
        </p:spPr>
      </p:pic>
      <p:sp>
        <p:nvSpPr>
          <p:cNvPr id="3" name="矩形 16"/>
          <p:cNvSpPr>
            <a:spLocks noChangeArrowheads="1"/>
          </p:cNvSpPr>
          <p:nvPr/>
        </p:nvSpPr>
        <p:spPr bwMode="auto">
          <a:xfrm>
            <a:off x="6854825" y="252730"/>
            <a:ext cx="5140325"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p>
            <a:pPr marL="342900" indent="-3429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白盒测试方法</a:t>
            </a:r>
            <a:endParaRPr lang="zh-CN" altLang="en-US" sz="320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8039100" y="1051560"/>
            <a:ext cx="3290570" cy="3749040"/>
          </a:xfrm>
          <a:prstGeom prst="rect">
            <a:avLst/>
          </a:prstGeom>
          <a:noFill/>
        </p:spPr>
        <p:txBody>
          <a:bodyPr wrap="square" rtlCol="0" anchor="t">
            <a:spAutoFit/>
          </a:bodyPr>
          <a:p>
            <a:r>
              <a:rPr lang="zh-CN" altLang="en-US" sz="2000">
                <a:solidFill>
                  <a:schemeClr val="bg1"/>
                </a:solidFill>
              </a:rPr>
              <a:t>白盒测试的测试方法有代码检查法、静态结构分析法、静态质量度量法、逻辑覆盖法、基本路径测试法、域测试、符号测试、路径覆盖和程序变异。</a:t>
            </a:r>
            <a:endParaRPr lang="zh-CN" altLang="en-US" sz="2000">
              <a:solidFill>
                <a:schemeClr val="bg1"/>
              </a:solidFill>
            </a:endParaRPr>
          </a:p>
          <a:p>
            <a:r>
              <a:rPr lang="zh-CN" altLang="en-US" sz="2000">
                <a:solidFill>
                  <a:schemeClr val="bg1"/>
                </a:solidFill>
              </a:rPr>
              <a:t>白盒测试法的覆盖标准有逻辑覆盖、循环覆盖和基本路径测试。其中逻辑覆盖包括语句覆盖、判定覆盖、条件覆盖、判定/条件覆盖、条件组合覆盖和路径覆盖。</a:t>
            </a:r>
            <a:endParaRPr lang="zh-CN" altLang="en-US" sz="2000">
              <a:solidFill>
                <a:schemeClr val="bg1"/>
              </a:solidFill>
            </a:endParaRPr>
          </a:p>
        </p:txBody>
      </p:sp>
      <p:pic>
        <p:nvPicPr>
          <p:cNvPr id="5" name="图片 4"/>
          <p:cNvPicPr>
            <a:picLocks noChangeAspect="1"/>
          </p:cNvPicPr>
          <p:nvPr/>
        </p:nvPicPr>
        <p:blipFill>
          <a:blip r:embed="rId3"/>
          <a:stretch>
            <a:fillRect/>
          </a:stretch>
        </p:blipFill>
        <p:spPr>
          <a:xfrm>
            <a:off x="222885" y="4195445"/>
            <a:ext cx="6971665" cy="3590290"/>
          </a:xfrm>
          <a:prstGeom prst="rect">
            <a:avLst/>
          </a:prstGeom>
        </p:spPr>
      </p:pic>
    </p:spTree>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610870" y="2722245"/>
            <a:ext cx="4486910" cy="3657600"/>
          </a:xfrm>
          <a:prstGeom prst="rect">
            <a:avLst/>
          </a:prstGeom>
          <a:noFill/>
        </p:spPr>
        <p:txBody>
          <a:bodyPr wrap="square" rtlCol="0" anchor="t">
            <a:spAutoFit/>
          </a:bodyPr>
          <a:p>
            <a:r>
              <a:rPr lang="zh-CN" altLang="en-US" b="1">
                <a:solidFill>
                  <a:schemeClr val="bg1"/>
                </a:solidFill>
              </a:rPr>
              <a:t>六种覆盖标准发现错误的能力呈由弱到强的变化：</a:t>
            </a:r>
            <a:endParaRPr lang="zh-CN" altLang="en-US" b="1">
              <a:solidFill>
                <a:schemeClr val="bg1"/>
              </a:solidFill>
            </a:endParaRPr>
          </a:p>
          <a:p>
            <a:r>
              <a:rPr lang="zh-CN" altLang="en-US" b="1">
                <a:solidFill>
                  <a:schemeClr val="bg1"/>
                </a:solidFill>
              </a:rPr>
              <a:t>1.语句覆盖每条语句至少执行一次。                                                                     </a:t>
            </a:r>
            <a:endParaRPr lang="zh-CN" altLang="en-US" b="1">
              <a:solidFill>
                <a:schemeClr val="bg1"/>
              </a:solidFill>
            </a:endParaRPr>
          </a:p>
          <a:p>
            <a:r>
              <a:rPr lang="zh-CN" altLang="en-US" b="1">
                <a:solidFill>
                  <a:schemeClr val="bg1"/>
                </a:solidFill>
              </a:rPr>
              <a:t>2.判定覆盖每个判定的每个分支至少执行一次。</a:t>
            </a:r>
            <a:endParaRPr lang="zh-CN" altLang="en-US" b="1">
              <a:solidFill>
                <a:schemeClr val="bg1"/>
              </a:solidFill>
            </a:endParaRPr>
          </a:p>
          <a:p>
            <a:r>
              <a:rPr lang="zh-CN" altLang="en-US" b="1">
                <a:solidFill>
                  <a:schemeClr val="bg1"/>
                </a:solidFill>
              </a:rPr>
              <a:t>3.条件覆盖每个判定的每个条件应取到各种可能的值。</a:t>
            </a:r>
            <a:endParaRPr lang="zh-CN" altLang="en-US" b="1">
              <a:solidFill>
                <a:schemeClr val="bg1"/>
              </a:solidFill>
            </a:endParaRPr>
          </a:p>
          <a:p>
            <a:r>
              <a:rPr lang="zh-CN" altLang="en-US" b="1">
                <a:solidFill>
                  <a:schemeClr val="bg1"/>
                </a:solidFill>
              </a:rPr>
              <a:t>4.判定/条件覆盖同时满足判定覆盖条件覆盖。</a:t>
            </a:r>
            <a:endParaRPr lang="zh-CN" altLang="en-US" b="1">
              <a:solidFill>
                <a:schemeClr val="bg1"/>
              </a:solidFill>
            </a:endParaRPr>
          </a:p>
          <a:p>
            <a:r>
              <a:rPr lang="zh-CN" altLang="en-US" b="1">
                <a:solidFill>
                  <a:schemeClr val="bg1"/>
                </a:solidFill>
              </a:rPr>
              <a:t>5.条件组合覆盖每个判定中各条件的每一种组合至少出现一次。</a:t>
            </a:r>
            <a:endParaRPr lang="zh-CN" altLang="en-US" b="1">
              <a:solidFill>
                <a:schemeClr val="bg1"/>
              </a:solidFill>
            </a:endParaRPr>
          </a:p>
          <a:p>
            <a:r>
              <a:rPr lang="zh-CN" altLang="en-US" b="1">
                <a:solidFill>
                  <a:schemeClr val="bg1"/>
                </a:solidFill>
              </a:rPr>
              <a:t>6.路径覆盖使程序中每一条可能的路径至少执行一次。</a:t>
            </a:r>
            <a:endParaRPr lang="zh-CN" altLang="en-US" b="1">
              <a:solidFill>
                <a:schemeClr val="bg1"/>
              </a:solidFill>
            </a:endParaRPr>
          </a:p>
        </p:txBody>
      </p:sp>
      <p:pic>
        <p:nvPicPr>
          <p:cNvPr id="3" name="图片 2"/>
          <p:cNvPicPr>
            <a:picLocks noChangeAspect="1"/>
          </p:cNvPicPr>
          <p:nvPr/>
        </p:nvPicPr>
        <p:blipFill>
          <a:blip r:embed="rId2"/>
          <a:stretch>
            <a:fillRect/>
          </a:stretch>
        </p:blipFill>
        <p:spPr>
          <a:xfrm>
            <a:off x="278765" y="400050"/>
            <a:ext cx="5819140" cy="1905000"/>
          </a:xfrm>
          <a:prstGeom prst="rect">
            <a:avLst/>
          </a:prstGeom>
        </p:spPr>
      </p:pic>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59" name="组合 5"/>
          <p:cNvGrpSpPr/>
          <p:nvPr/>
        </p:nvGrpSpPr>
        <p:grpSpPr bwMode="auto">
          <a:xfrm>
            <a:off x="2416175" y="1635125"/>
            <a:ext cx="7359650" cy="2463800"/>
            <a:chOff x="0" y="0"/>
            <a:chExt cx="4277050" cy="1431257"/>
          </a:xfrm>
        </p:grpSpPr>
        <p:grpSp>
          <p:nvGrpSpPr>
            <p:cNvPr id="19462" name="组合 2"/>
            <p:cNvGrpSpPr/>
            <p:nvPr/>
          </p:nvGrpSpPr>
          <p:grpSpPr bwMode="auto">
            <a:xfrm>
              <a:off x="0" y="12069"/>
              <a:ext cx="4277050" cy="1419188"/>
              <a:chOff x="0" y="0"/>
              <a:chExt cx="4277050" cy="1419188"/>
            </a:xfrm>
          </p:grpSpPr>
          <p:sp>
            <p:nvSpPr>
              <p:cNvPr id="19465" name="矩形 1"/>
              <p:cNvSpPr>
                <a:spLocks noChangeArrowheads="1"/>
              </p:cNvSpPr>
              <p:nvPr/>
            </p:nvSpPr>
            <p:spPr bwMode="auto">
              <a:xfrm>
                <a:off x="406401" y="402253"/>
                <a:ext cx="3752886" cy="893564"/>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19466" name="矩形 45"/>
              <p:cNvSpPr>
                <a:spLocks noChangeArrowheads="1"/>
              </p:cNvSpPr>
              <p:nvPr/>
            </p:nvSpPr>
            <p:spPr bwMode="auto">
              <a:xfrm>
                <a:off x="0" y="0"/>
                <a:ext cx="522515" cy="547395"/>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19467" name="矩形 46"/>
              <p:cNvSpPr>
                <a:spLocks noChangeArrowheads="1"/>
              </p:cNvSpPr>
              <p:nvPr/>
            </p:nvSpPr>
            <p:spPr bwMode="auto">
              <a:xfrm>
                <a:off x="4041522" y="1172445"/>
                <a:ext cx="235528" cy="246743"/>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grpSp>
        <p:sp>
          <p:nvSpPr>
            <p:cNvPr id="19463" name="文本框 69"/>
            <p:cNvSpPr txBox="1">
              <a:spLocks noChangeArrowheads="1"/>
            </p:cNvSpPr>
            <p:nvPr/>
          </p:nvSpPr>
          <p:spPr bwMode="auto">
            <a:xfrm>
              <a:off x="72116" y="0"/>
              <a:ext cx="334286" cy="59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000" b="1">
                  <a:solidFill>
                    <a:schemeClr val="bg1"/>
                  </a:solidFill>
                  <a:latin typeface="微软雅黑" panose="020B0503020204020204" pitchFamily="34" charset="-122"/>
                  <a:ea typeface="微软雅黑" panose="020B0503020204020204" pitchFamily="34" charset="-122"/>
                </a:rPr>
                <a:t>1</a:t>
              </a:r>
              <a:endParaRPr lang="zh-CN" altLang="en-US" sz="6000" b="1">
                <a:solidFill>
                  <a:schemeClr val="bg1"/>
                </a:solidFill>
                <a:latin typeface="微软雅黑" panose="020B0503020204020204" pitchFamily="34" charset="-122"/>
                <a:ea typeface="微软雅黑" panose="020B0503020204020204" pitchFamily="34" charset="-122"/>
              </a:endParaRPr>
            </a:p>
          </p:txBody>
        </p:sp>
        <p:sp>
          <p:nvSpPr>
            <p:cNvPr id="19464" name="文本框 69"/>
            <p:cNvSpPr txBox="1">
              <a:spLocks noChangeArrowheads="1"/>
            </p:cNvSpPr>
            <p:nvPr/>
          </p:nvSpPr>
          <p:spPr bwMode="auto">
            <a:xfrm>
              <a:off x="664622" y="512375"/>
              <a:ext cx="3494708" cy="735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sz="7200" b="1">
                  <a:solidFill>
                    <a:schemeClr val="bg1"/>
                  </a:solidFill>
                  <a:latin typeface="微软雅黑" panose="020B0503020204020204" pitchFamily="34" charset="-122"/>
                  <a:ea typeface="微软雅黑" panose="020B0503020204020204" pitchFamily="34" charset="-122"/>
                </a:rPr>
                <a:t>软件测试概述</a:t>
              </a:r>
              <a:endParaRPr lang="zh-CN" sz="7200" b="1">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16"/>
          <p:cNvSpPr>
            <a:spLocks noChangeArrowheads="1"/>
          </p:cNvSpPr>
          <p:nvPr/>
        </p:nvSpPr>
        <p:spPr bwMode="auto">
          <a:xfrm>
            <a:off x="288925" y="140970"/>
            <a:ext cx="5140325"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p>
            <a:pPr marL="342900" indent="-3429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测试覆盖标准</a:t>
            </a:r>
            <a:endParaRPr lang="zh-CN" altLang="en-US" sz="320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410210" y="1027430"/>
            <a:ext cx="8989060" cy="4634230"/>
          </a:xfrm>
          <a:prstGeom prst="rect">
            <a:avLst/>
          </a:prstGeom>
        </p:spPr>
      </p:pic>
    </p:spTree>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a:blip r:embed="rId2"/>
          <a:stretch>
            <a:fillRect/>
          </a:stretch>
        </p:blipFill>
        <p:spPr>
          <a:xfrm>
            <a:off x="1188085" y="1360170"/>
            <a:ext cx="8699500" cy="4095115"/>
          </a:xfrm>
          <a:prstGeom prst="rect">
            <a:avLst/>
          </a:prstGeom>
        </p:spPr>
      </p:pic>
    </p:spTree>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矩形 16"/>
          <p:cNvSpPr>
            <a:spLocks noChangeArrowheads="1"/>
          </p:cNvSpPr>
          <p:nvPr/>
        </p:nvSpPr>
        <p:spPr bwMode="auto">
          <a:xfrm>
            <a:off x="412115" y="314960"/>
            <a:ext cx="5140325"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p>
            <a:pPr marL="342900" indent="-3429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基本路径测试</a:t>
            </a:r>
            <a:endParaRPr lang="zh-CN" altLang="en-US" sz="320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412115" y="1263650"/>
            <a:ext cx="6981190" cy="3552190"/>
          </a:xfrm>
          <a:prstGeom prst="rect">
            <a:avLst/>
          </a:prstGeom>
        </p:spPr>
      </p:pic>
      <p:sp>
        <p:nvSpPr>
          <p:cNvPr id="5" name="文本框 4"/>
          <p:cNvSpPr txBox="1"/>
          <p:nvPr/>
        </p:nvSpPr>
        <p:spPr>
          <a:xfrm>
            <a:off x="8623935" y="928370"/>
            <a:ext cx="2540000" cy="3139440"/>
          </a:xfrm>
          <a:prstGeom prst="rect">
            <a:avLst/>
          </a:prstGeom>
          <a:noFill/>
        </p:spPr>
        <p:txBody>
          <a:bodyPr wrap="square" rtlCol="0" anchor="t">
            <a:spAutoFit/>
          </a:bodyPr>
          <a:p>
            <a:r>
              <a:rPr lang="zh-CN" altLang="en-US" sz="2000">
                <a:solidFill>
                  <a:schemeClr val="bg1"/>
                </a:solidFill>
              </a:rPr>
              <a:t>选择适当的测试用例，测试模块中重要的执行路径，适当设计测试用例查找由于错误的计算，不正确的比较或不正常的控制流而导致的错误，测试基本执行路径和循环可以发现大量的路径错误。</a:t>
            </a:r>
            <a:endParaRPr lang="zh-CN" altLang="en-US" sz="2000">
              <a:solidFill>
                <a:schemeClr val="bg1"/>
              </a:solidFill>
            </a:endParaRPr>
          </a:p>
        </p:txBody>
      </p:sp>
    </p:spTree>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4819" name="组合 5"/>
          <p:cNvGrpSpPr/>
          <p:nvPr/>
        </p:nvGrpSpPr>
        <p:grpSpPr bwMode="auto">
          <a:xfrm>
            <a:off x="2416175" y="1635125"/>
            <a:ext cx="7359650" cy="2463800"/>
            <a:chOff x="0" y="0"/>
            <a:chExt cx="4277050" cy="1431257"/>
          </a:xfrm>
        </p:grpSpPr>
        <p:grpSp>
          <p:nvGrpSpPr>
            <p:cNvPr id="34823" name="组合 2"/>
            <p:cNvGrpSpPr/>
            <p:nvPr/>
          </p:nvGrpSpPr>
          <p:grpSpPr bwMode="auto">
            <a:xfrm>
              <a:off x="0" y="12069"/>
              <a:ext cx="4277050" cy="1419188"/>
              <a:chOff x="0" y="0"/>
              <a:chExt cx="4277050" cy="1419188"/>
            </a:xfrm>
          </p:grpSpPr>
          <p:sp>
            <p:nvSpPr>
              <p:cNvPr id="34826" name="矩形 1"/>
              <p:cNvSpPr>
                <a:spLocks noChangeArrowheads="1"/>
              </p:cNvSpPr>
              <p:nvPr/>
            </p:nvSpPr>
            <p:spPr bwMode="auto">
              <a:xfrm>
                <a:off x="406401" y="402253"/>
                <a:ext cx="3752886" cy="893564"/>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34827" name="矩形 45"/>
              <p:cNvSpPr>
                <a:spLocks noChangeArrowheads="1"/>
              </p:cNvSpPr>
              <p:nvPr/>
            </p:nvSpPr>
            <p:spPr bwMode="auto">
              <a:xfrm>
                <a:off x="0" y="0"/>
                <a:ext cx="522515" cy="547395"/>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34828" name="矩形 46"/>
              <p:cNvSpPr>
                <a:spLocks noChangeArrowheads="1"/>
              </p:cNvSpPr>
              <p:nvPr/>
            </p:nvSpPr>
            <p:spPr bwMode="auto">
              <a:xfrm>
                <a:off x="4041522" y="1172445"/>
                <a:ext cx="235528" cy="246743"/>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grpSp>
        <p:sp>
          <p:nvSpPr>
            <p:cNvPr id="34824" name="文本框 69"/>
            <p:cNvSpPr txBox="1">
              <a:spLocks noChangeArrowheads="1"/>
            </p:cNvSpPr>
            <p:nvPr/>
          </p:nvSpPr>
          <p:spPr bwMode="auto">
            <a:xfrm>
              <a:off x="72116" y="0"/>
              <a:ext cx="334286" cy="59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000" b="1">
                  <a:solidFill>
                    <a:schemeClr val="bg1"/>
                  </a:solidFill>
                  <a:latin typeface="微软雅黑" panose="020B0503020204020204" pitchFamily="34" charset="-122"/>
                  <a:ea typeface="微软雅黑" panose="020B0503020204020204" pitchFamily="34" charset="-122"/>
                </a:rPr>
                <a:t>5</a:t>
              </a:r>
              <a:endParaRPr lang="zh-CN" altLang="en-US" sz="6000" b="1">
                <a:solidFill>
                  <a:schemeClr val="bg1"/>
                </a:solidFill>
                <a:latin typeface="微软雅黑" panose="020B0503020204020204" pitchFamily="34" charset="-122"/>
                <a:ea typeface="微软雅黑" panose="020B0503020204020204" pitchFamily="34" charset="-122"/>
              </a:endParaRPr>
            </a:p>
          </p:txBody>
        </p:sp>
        <p:sp>
          <p:nvSpPr>
            <p:cNvPr id="34825" name="文本框 69"/>
            <p:cNvSpPr txBox="1">
              <a:spLocks noChangeArrowheads="1"/>
            </p:cNvSpPr>
            <p:nvPr/>
          </p:nvSpPr>
          <p:spPr bwMode="auto">
            <a:xfrm>
              <a:off x="1124986" y="512248"/>
              <a:ext cx="2407080" cy="735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sz="7200" b="1">
                  <a:solidFill>
                    <a:schemeClr val="bg1"/>
                  </a:solidFill>
                  <a:latin typeface="微软雅黑" panose="020B0503020204020204" pitchFamily="34" charset="-122"/>
                  <a:ea typeface="微软雅黑" panose="020B0503020204020204" pitchFamily="34" charset="-122"/>
                </a:rPr>
                <a:t>测试用例</a:t>
              </a:r>
              <a:endParaRPr lang="zh-CN" sz="7200" b="1">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矩形 16"/>
          <p:cNvSpPr>
            <a:spLocks noChangeArrowheads="1"/>
          </p:cNvSpPr>
          <p:nvPr/>
        </p:nvSpPr>
        <p:spPr bwMode="auto">
          <a:xfrm>
            <a:off x="412115" y="314960"/>
            <a:ext cx="5140325"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p>
            <a:pPr marL="342900" indent="-3429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测试用例</a:t>
            </a:r>
            <a:endParaRPr lang="zh-CN" altLang="en-US" sz="320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412115" y="928370"/>
            <a:ext cx="4959985" cy="1191260"/>
          </a:xfrm>
          <a:prstGeom prst="rect">
            <a:avLst/>
          </a:prstGeom>
          <a:noFill/>
        </p:spPr>
        <p:txBody>
          <a:bodyPr wrap="square" rtlCol="0" anchor="t">
            <a:spAutoFit/>
          </a:bodyPr>
          <a:p>
            <a:r>
              <a:rPr lang="zh-CN" altLang="en-US">
                <a:solidFill>
                  <a:schemeClr val="bg1"/>
                </a:solidFill>
              </a:rPr>
              <a:t>测试用例（Test Case）是为某个特殊目标而编制的一组测试输入、执行条件以及预期结果，以便测试某个程序路径或核实是否满足某个特定需求。</a:t>
            </a:r>
            <a:endParaRPr lang="zh-CN" altLang="en-US">
              <a:solidFill>
                <a:schemeClr val="bg1"/>
              </a:solidFill>
            </a:endParaRPr>
          </a:p>
        </p:txBody>
      </p:sp>
      <p:pic>
        <p:nvPicPr>
          <p:cNvPr id="3" name="图片 2"/>
          <p:cNvPicPr>
            <a:picLocks noChangeAspect="1"/>
          </p:cNvPicPr>
          <p:nvPr/>
        </p:nvPicPr>
        <p:blipFill>
          <a:blip r:embed="rId2"/>
          <a:stretch>
            <a:fillRect/>
          </a:stretch>
        </p:blipFill>
        <p:spPr>
          <a:xfrm>
            <a:off x="105410" y="2241550"/>
            <a:ext cx="7028815" cy="3180715"/>
          </a:xfrm>
          <a:prstGeom prst="rect">
            <a:avLst/>
          </a:prstGeom>
        </p:spPr>
      </p:pic>
      <p:pic>
        <p:nvPicPr>
          <p:cNvPr id="4" name="图片 3"/>
          <p:cNvPicPr>
            <a:picLocks noChangeAspect="1"/>
          </p:cNvPicPr>
          <p:nvPr/>
        </p:nvPicPr>
        <p:blipFill>
          <a:blip r:embed="rId3"/>
          <a:stretch>
            <a:fillRect/>
          </a:stretch>
        </p:blipFill>
        <p:spPr>
          <a:xfrm>
            <a:off x="5552440" y="152400"/>
            <a:ext cx="7095490" cy="2742565"/>
          </a:xfrm>
          <a:prstGeom prst="rect">
            <a:avLst/>
          </a:prstGeom>
        </p:spPr>
      </p:pic>
    </p:spTree>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矩形 16"/>
          <p:cNvSpPr>
            <a:spLocks noChangeArrowheads="1"/>
          </p:cNvSpPr>
          <p:nvPr/>
        </p:nvSpPr>
        <p:spPr bwMode="auto">
          <a:xfrm>
            <a:off x="266065" y="274955"/>
            <a:ext cx="5140325"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p>
            <a:pPr marL="342900" indent="-3429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测试用例要求</a:t>
            </a:r>
            <a:endParaRPr lang="zh-CN" altLang="en-US" sz="320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266065" y="1287780"/>
            <a:ext cx="6762115" cy="3475990"/>
          </a:xfrm>
          <a:prstGeom prst="rect">
            <a:avLst/>
          </a:prstGeom>
        </p:spPr>
      </p:pic>
    </p:spTree>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7106"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矩形 16"/>
          <p:cNvSpPr>
            <a:spLocks noChangeArrowheads="1"/>
          </p:cNvSpPr>
          <p:nvPr/>
        </p:nvSpPr>
        <p:spPr bwMode="auto">
          <a:xfrm>
            <a:off x="266065" y="274955"/>
            <a:ext cx="5140325"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p>
            <a:pPr marL="342900" indent="-3429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问题</a:t>
            </a:r>
            <a:endParaRPr lang="zh-CN" altLang="en-US" sz="320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165860" y="986790"/>
            <a:ext cx="6791960" cy="1617980"/>
          </a:xfrm>
          <a:prstGeom prst="rect">
            <a:avLst/>
          </a:prstGeom>
          <a:noFill/>
        </p:spPr>
        <p:txBody>
          <a:bodyPr wrap="square" rtlCol="0">
            <a:spAutoFit/>
          </a:bodyPr>
          <a:p>
            <a:r>
              <a:rPr lang="zh-CN" altLang="en-US" sz="2000" b="1">
                <a:solidFill>
                  <a:schemeClr val="bg1"/>
                </a:solidFill>
              </a:rPr>
              <a:t>1.单元测试内容不包括（              ）。</a:t>
            </a:r>
            <a:endParaRPr lang="zh-CN" altLang="en-US" sz="2000">
              <a:solidFill>
                <a:schemeClr val="bg1"/>
              </a:solidFill>
            </a:endParaRPr>
          </a:p>
          <a:p>
            <a:r>
              <a:rPr lang="zh-CN" altLang="en-US" sz="2000">
                <a:solidFill>
                  <a:schemeClr val="bg1"/>
                </a:solidFill>
              </a:rPr>
              <a:t>A.出错处理 </a:t>
            </a:r>
            <a:endParaRPr lang="zh-CN" altLang="en-US" sz="2000">
              <a:solidFill>
                <a:schemeClr val="bg1"/>
              </a:solidFill>
            </a:endParaRPr>
          </a:p>
          <a:p>
            <a:r>
              <a:rPr lang="zh-CN" altLang="en-US" sz="2000">
                <a:solidFill>
                  <a:schemeClr val="bg1"/>
                </a:solidFill>
              </a:rPr>
              <a:t>B.全局数据结构 </a:t>
            </a:r>
            <a:endParaRPr lang="zh-CN" altLang="en-US" sz="2000">
              <a:solidFill>
                <a:schemeClr val="bg1"/>
              </a:solidFill>
            </a:endParaRPr>
          </a:p>
          <a:p>
            <a:r>
              <a:rPr lang="zh-CN" altLang="en-US" sz="2000">
                <a:solidFill>
                  <a:schemeClr val="bg1"/>
                </a:solidFill>
              </a:rPr>
              <a:t>C.独立路径 </a:t>
            </a:r>
            <a:endParaRPr lang="zh-CN" altLang="en-US" sz="2000">
              <a:solidFill>
                <a:schemeClr val="bg1"/>
              </a:solidFill>
            </a:endParaRPr>
          </a:p>
          <a:p>
            <a:r>
              <a:rPr lang="zh-CN" altLang="en-US" sz="2000">
                <a:solidFill>
                  <a:schemeClr val="bg1"/>
                </a:solidFill>
              </a:rPr>
              <a:t>D.模块接口</a:t>
            </a:r>
            <a:endParaRPr lang="zh-CN" altLang="en-US" sz="2000">
              <a:solidFill>
                <a:schemeClr val="bg1"/>
              </a:solidFill>
            </a:endParaRPr>
          </a:p>
        </p:txBody>
      </p:sp>
      <p:sp>
        <p:nvSpPr>
          <p:cNvPr id="3" name="文本框 2"/>
          <p:cNvSpPr txBox="1"/>
          <p:nvPr/>
        </p:nvSpPr>
        <p:spPr>
          <a:xfrm>
            <a:off x="1165860" y="2620010"/>
            <a:ext cx="7780020" cy="1617980"/>
          </a:xfrm>
          <a:prstGeom prst="rect">
            <a:avLst/>
          </a:prstGeom>
          <a:noFill/>
        </p:spPr>
        <p:txBody>
          <a:bodyPr wrap="square" rtlCol="0">
            <a:spAutoFit/>
          </a:bodyPr>
          <a:p>
            <a:r>
              <a:rPr lang="en-US" altLang="zh-CN" sz="2000" b="1">
                <a:solidFill>
                  <a:schemeClr val="bg1"/>
                </a:solidFill>
              </a:rPr>
              <a:t>2</a:t>
            </a:r>
            <a:r>
              <a:rPr lang="zh-CN" altLang="en-US" sz="2000" b="1">
                <a:solidFill>
                  <a:schemeClr val="bg1"/>
                </a:solidFill>
              </a:rPr>
              <a:t>.白盒测试是根据程序的（           ）来设计测试用例。</a:t>
            </a:r>
            <a:endParaRPr lang="zh-CN" altLang="en-US" sz="2000">
              <a:solidFill>
                <a:schemeClr val="bg1"/>
              </a:solidFill>
            </a:endParaRPr>
          </a:p>
          <a:p>
            <a:r>
              <a:rPr lang="zh-CN" altLang="en-US" sz="2000">
                <a:solidFill>
                  <a:schemeClr val="bg1"/>
                </a:solidFill>
              </a:rPr>
              <a:t>A.功能 </a:t>
            </a:r>
            <a:endParaRPr lang="zh-CN" altLang="en-US" sz="2000">
              <a:solidFill>
                <a:schemeClr val="bg1"/>
              </a:solidFill>
            </a:endParaRPr>
          </a:p>
          <a:p>
            <a:r>
              <a:rPr lang="zh-CN" altLang="en-US" sz="2000">
                <a:solidFill>
                  <a:schemeClr val="bg1"/>
                </a:solidFill>
              </a:rPr>
              <a:t>B.性能</a:t>
            </a:r>
            <a:endParaRPr lang="zh-CN" altLang="en-US" sz="2000">
              <a:solidFill>
                <a:schemeClr val="bg1"/>
              </a:solidFill>
            </a:endParaRPr>
          </a:p>
          <a:p>
            <a:r>
              <a:rPr lang="zh-CN" altLang="en-US" sz="2000">
                <a:solidFill>
                  <a:schemeClr val="bg1"/>
                </a:solidFill>
              </a:rPr>
              <a:t>C.内部逻辑 </a:t>
            </a:r>
            <a:endParaRPr lang="zh-CN" altLang="en-US" sz="2000">
              <a:solidFill>
                <a:schemeClr val="bg1"/>
              </a:solidFill>
            </a:endParaRPr>
          </a:p>
          <a:p>
            <a:r>
              <a:rPr lang="zh-CN" altLang="en-US" sz="2000">
                <a:solidFill>
                  <a:schemeClr val="bg1"/>
                </a:solidFill>
              </a:rPr>
              <a:t>D.内部数据</a:t>
            </a:r>
            <a:endParaRPr lang="zh-CN" altLang="en-US" sz="2000">
              <a:solidFill>
                <a:schemeClr val="bg1"/>
              </a:solidFill>
            </a:endParaRPr>
          </a:p>
        </p:txBody>
      </p:sp>
      <p:sp>
        <p:nvSpPr>
          <p:cNvPr id="4" name="文本框 3"/>
          <p:cNvSpPr txBox="1"/>
          <p:nvPr/>
        </p:nvSpPr>
        <p:spPr>
          <a:xfrm>
            <a:off x="1165860" y="4237990"/>
            <a:ext cx="8266430" cy="1617980"/>
          </a:xfrm>
          <a:prstGeom prst="rect">
            <a:avLst/>
          </a:prstGeom>
          <a:noFill/>
        </p:spPr>
        <p:txBody>
          <a:bodyPr wrap="square" rtlCol="0">
            <a:spAutoFit/>
          </a:bodyPr>
          <a:p>
            <a:r>
              <a:rPr lang="en-US" altLang="zh-CN" sz="2000" b="1">
                <a:solidFill>
                  <a:schemeClr val="bg1"/>
                </a:solidFill>
              </a:rPr>
              <a:t>3</a:t>
            </a:r>
            <a:r>
              <a:rPr lang="zh-CN" altLang="en-US" sz="2000" b="1">
                <a:solidFill>
                  <a:schemeClr val="bg1"/>
                </a:solidFill>
              </a:rPr>
              <a:t>.在下面列举的测试覆盖中，（              ）是最强的逻辑覆盖准则。</a:t>
            </a:r>
            <a:endParaRPr lang="zh-CN" altLang="en-US">
              <a:solidFill>
                <a:schemeClr val="bg1"/>
              </a:solidFill>
            </a:endParaRPr>
          </a:p>
          <a:p>
            <a:r>
              <a:rPr lang="zh-CN" altLang="en-US" sz="2000">
                <a:solidFill>
                  <a:schemeClr val="bg1"/>
                </a:solidFill>
              </a:rPr>
              <a:t>A.语句覆盖 </a:t>
            </a:r>
            <a:endParaRPr lang="zh-CN" altLang="en-US" sz="2000">
              <a:solidFill>
                <a:schemeClr val="bg1"/>
              </a:solidFill>
            </a:endParaRPr>
          </a:p>
          <a:p>
            <a:r>
              <a:rPr lang="zh-CN" altLang="en-US" sz="2000">
                <a:solidFill>
                  <a:schemeClr val="bg1"/>
                </a:solidFill>
              </a:rPr>
              <a:t>B.条件覆盖</a:t>
            </a:r>
            <a:endParaRPr lang="zh-CN" altLang="en-US" sz="2000">
              <a:solidFill>
                <a:schemeClr val="bg1"/>
              </a:solidFill>
            </a:endParaRPr>
          </a:p>
          <a:p>
            <a:r>
              <a:rPr lang="zh-CN" altLang="en-US" sz="2000">
                <a:solidFill>
                  <a:schemeClr val="bg1"/>
                </a:solidFill>
              </a:rPr>
              <a:t>C.判定覆盖 </a:t>
            </a:r>
            <a:endParaRPr lang="zh-CN" altLang="en-US" sz="2000">
              <a:solidFill>
                <a:schemeClr val="bg1"/>
              </a:solidFill>
            </a:endParaRPr>
          </a:p>
          <a:p>
            <a:r>
              <a:rPr lang="zh-CN" altLang="en-US" sz="2000">
                <a:solidFill>
                  <a:schemeClr val="bg1"/>
                </a:solidFill>
              </a:rPr>
              <a:t>D.条件组合覆盖</a:t>
            </a:r>
            <a:endParaRPr lang="zh-CN" altLang="en-US" sz="2000">
              <a:solidFill>
                <a:schemeClr val="bg1"/>
              </a:solidFill>
            </a:endParaRPr>
          </a:p>
        </p:txBody>
      </p:sp>
      <p:sp>
        <p:nvSpPr>
          <p:cNvPr id="5" name="文本框 4"/>
          <p:cNvSpPr txBox="1"/>
          <p:nvPr/>
        </p:nvSpPr>
        <p:spPr>
          <a:xfrm>
            <a:off x="4166870" y="986790"/>
            <a:ext cx="789305" cy="460375"/>
          </a:xfrm>
          <a:prstGeom prst="rect">
            <a:avLst/>
          </a:prstGeom>
          <a:noFill/>
        </p:spPr>
        <p:txBody>
          <a:bodyPr wrap="square" rtlCol="0">
            <a:spAutoFit/>
          </a:bodyPr>
          <a:p>
            <a:r>
              <a:rPr lang="en-US" altLang="zh-CN" sz="2400" b="1">
                <a:solidFill>
                  <a:srgbClr val="FF0000"/>
                </a:solidFill>
              </a:rPr>
              <a:t>B</a:t>
            </a:r>
            <a:endParaRPr lang="en-US" altLang="zh-CN" sz="2400" b="1">
              <a:solidFill>
                <a:srgbClr val="FF0000"/>
              </a:solidFill>
            </a:endParaRPr>
          </a:p>
        </p:txBody>
      </p:sp>
      <p:sp>
        <p:nvSpPr>
          <p:cNvPr id="6" name="文本框 5"/>
          <p:cNvSpPr txBox="1"/>
          <p:nvPr/>
        </p:nvSpPr>
        <p:spPr>
          <a:xfrm>
            <a:off x="4443730" y="2620010"/>
            <a:ext cx="671195" cy="460375"/>
          </a:xfrm>
          <a:prstGeom prst="rect">
            <a:avLst/>
          </a:prstGeom>
          <a:noFill/>
        </p:spPr>
        <p:txBody>
          <a:bodyPr wrap="square" rtlCol="0">
            <a:spAutoFit/>
          </a:bodyPr>
          <a:p>
            <a:r>
              <a:rPr lang="en-US" altLang="zh-CN" sz="2400" b="1">
                <a:solidFill>
                  <a:srgbClr val="FF0000"/>
                </a:solidFill>
              </a:rPr>
              <a:t>C</a:t>
            </a:r>
            <a:endParaRPr lang="en-US" altLang="zh-CN" sz="2400" b="1">
              <a:solidFill>
                <a:srgbClr val="FF0000"/>
              </a:solidFill>
            </a:endParaRPr>
          </a:p>
        </p:txBody>
      </p:sp>
      <p:sp>
        <p:nvSpPr>
          <p:cNvPr id="7" name="文本框 6"/>
          <p:cNvSpPr txBox="1"/>
          <p:nvPr/>
        </p:nvSpPr>
        <p:spPr>
          <a:xfrm>
            <a:off x="4956175" y="4237990"/>
            <a:ext cx="375285" cy="460375"/>
          </a:xfrm>
          <a:prstGeom prst="rect">
            <a:avLst/>
          </a:prstGeom>
          <a:noFill/>
        </p:spPr>
        <p:txBody>
          <a:bodyPr wrap="none" rtlCol="0">
            <a:spAutoFit/>
          </a:bodyPr>
          <a:p>
            <a:r>
              <a:rPr lang="en-US" altLang="zh-CN" sz="2400" b="1">
                <a:solidFill>
                  <a:srgbClr val="FF0000"/>
                </a:solidFill>
              </a:rPr>
              <a:t>D</a:t>
            </a:r>
            <a:endParaRPr lang="en-US" altLang="zh-CN" sz="2400" b="1">
              <a:solidFill>
                <a:srgbClr val="FF0000"/>
              </a:solidFill>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7" name="任意多边形 8"/>
          <p:cNvSpPr/>
          <p:nvPr/>
        </p:nvSpPr>
        <p:spPr bwMode="auto">
          <a:xfrm>
            <a:off x="2374900" y="1565275"/>
            <a:ext cx="1320800" cy="1320800"/>
          </a:xfrm>
          <a:custGeom>
            <a:avLst/>
            <a:gdLst>
              <a:gd name="T0" fmla="*/ 0 w 1320800"/>
              <a:gd name="T1" fmla="*/ 0 h 1320800"/>
              <a:gd name="T2" fmla="*/ 1320800 w 1320800"/>
              <a:gd name="T3" fmla="*/ 0 h 1320800"/>
              <a:gd name="T4" fmla="*/ 1320800 w 1320800"/>
              <a:gd name="T5" fmla="*/ 687081 h 1320800"/>
              <a:gd name="T6" fmla="*/ 1155700 w 1320800"/>
              <a:gd name="T7" fmla="*/ 687081 h 1320800"/>
              <a:gd name="T8" fmla="*/ 1155700 w 1320800"/>
              <a:gd name="T9" fmla="*/ 165100 h 1320800"/>
              <a:gd name="T10" fmla="*/ 165100 w 1320800"/>
              <a:gd name="T11" fmla="*/ 165100 h 1320800"/>
              <a:gd name="T12" fmla="*/ 165100 w 1320800"/>
              <a:gd name="T13" fmla="*/ 1155700 h 1320800"/>
              <a:gd name="T14" fmla="*/ 660400 w 1320800"/>
              <a:gd name="T15" fmla="*/ 1155700 h 1320800"/>
              <a:gd name="T16" fmla="*/ 660400 w 1320800"/>
              <a:gd name="T17" fmla="*/ 1320800 h 1320800"/>
              <a:gd name="T18" fmla="*/ 0 w 1320800"/>
              <a:gd name="T19" fmla="*/ 1320800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47108" name="图文框 5"/>
          <p:cNvSpPr/>
          <p:nvPr/>
        </p:nvSpPr>
        <p:spPr bwMode="auto">
          <a:xfrm>
            <a:off x="2962275" y="2149475"/>
            <a:ext cx="6538913" cy="2479675"/>
          </a:xfrm>
          <a:custGeom>
            <a:avLst/>
            <a:gdLst>
              <a:gd name="T0" fmla="*/ 0 w 6538687"/>
              <a:gd name="T1" fmla="*/ 0 h 2478314"/>
              <a:gd name="T2" fmla="*/ 6540721 w 6538687"/>
              <a:gd name="T3" fmla="*/ 0 h 2478314"/>
              <a:gd name="T4" fmla="*/ 6540721 w 6538687"/>
              <a:gd name="T5" fmla="*/ 2490589 h 2478314"/>
              <a:gd name="T6" fmla="*/ 0 w 6538687"/>
              <a:gd name="T7" fmla="*/ 2490589 h 2478314"/>
              <a:gd name="T8" fmla="*/ 0 w 6538687"/>
              <a:gd name="T9" fmla="*/ 0 h 2478314"/>
              <a:gd name="T10" fmla="*/ 142028 w 6538687"/>
              <a:gd name="T11" fmla="*/ 142685 h 2478314"/>
              <a:gd name="T12" fmla="*/ 142028 w 6538687"/>
              <a:gd name="T13" fmla="*/ 2347904 h 2478314"/>
              <a:gd name="T14" fmla="*/ 6398693 w 6538687"/>
              <a:gd name="T15" fmla="*/ 2347904 h 2478314"/>
              <a:gd name="T16" fmla="*/ 6398693 w 6538687"/>
              <a:gd name="T17" fmla="*/ 142685 h 2478314"/>
              <a:gd name="T18" fmla="*/ 142028 w 6538687"/>
              <a:gd name="T19" fmla="*/ 142685 h 24783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38687" h="2478314">
                <a:moveTo>
                  <a:pt x="0" y="0"/>
                </a:moveTo>
                <a:lnTo>
                  <a:pt x="6538687" y="0"/>
                </a:lnTo>
                <a:lnTo>
                  <a:pt x="6538687" y="2478314"/>
                </a:lnTo>
                <a:lnTo>
                  <a:pt x="0" y="2478314"/>
                </a:lnTo>
                <a:lnTo>
                  <a:pt x="0" y="0"/>
                </a:lnTo>
                <a:close/>
                <a:moveTo>
                  <a:pt x="141983" y="141983"/>
                </a:moveTo>
                <a:lnTo>
                  <a:pt x="141983" y="2336331"/>
                </a:lnTo>
                <a:lnTo>
                  <a:pt x="6396704" y="2336331"/>
                </a:lnTo>
                <a:lnTo>
                  <a:pt x="6396704" y="141983"/>
                </a:lnTo>
                <a:lnTo>
                  <a:pt x="141983" y="141983"/>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47109" name="任意多边形 14"/>
          <p:cNvSpPr/>
          <p:nvPr/>
        </p:nvSpPr>
        <p:spPr bwMode="auto">
          <a:xfrm rot="10800000">
            <a:off x="9112250" y="4267200"/>
            <a:ext cx="704850" cy="704850"/>
          </a:xfrm>
          <a:custGeom>
            <a:avLst/>
            <a:gdLst>
              <a:gd name="T0" fmla="*/ 0 w 1320800"/>
              <a:gd name="T1" fmla="*/ 0 h 1320800"/>
              <a:gd name="T2" fmla="*/ 4636 w 1320800"/>
              <a:gd name="T3" fmla="*/ 0 h 1320800"/>
              <a:gd name="T4" fmla="*/ 4636 w 1320800"/>
              <a:gd name="T5" fmla="*/ 2412 h 1320800"/>
              <a:gd name="T6" fmla="*/ 4057 w 1320800"/>
              <a:gd name="T7" fmla="*/ 2412 h 1320800"/>
              <a:gd name="T8" fmla="*/ 4057 w 1320800"/>
              <a:gd name="T9" fmla="*/ 580 h 1320800"/>
              <a:gd name="T10" fmla="*/ 580 w 1320800"/>
              <a:gd name="T11" fmla="*/ 580 h 1320800"/>
              <a:gd name="T12" fmla="*/ 580 w 1320800"/>
              <a:gd name="T13" fmla="*/ 4057 h 1320800"/>
              <a:gd name="T14" fmla="*/ 2318 w 1320800"/>
              <a:gd name="T15" fmla="*/ 4057 h 1320800"/>
              <a:gd name="T16" fmla="*/ 2318 w 1320800"/>
              <a:gd name="T17" fmla="*/ 4636 h 1320800"/>
              <a:gd name="T18" fmla="*/ 0 w 1320800"/>
              <a:gd name="T19" fmla="*/ 463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47110" name="任意多边形 30"/>
          <p:cNvSpPr/>
          <p:nvPr/>
        </p:nvSpPr>
        <p:spPr bwMode="auto">
          <a:xfrm rot="5400000">
            <a:off x="24606" y="6117432"/>
            <a:ext cx="720725" cy="769938"/>
          </a:xfrm>
          <a:custGeom>
            <a:avLst/>
            <a:gdLst>
              <a:gd name="T0" fmla="*/ 0 w 720076"/>
              <a:gd name="T1" fmla="*/ 771058 h 769798"/>
              <a:gd name="T2" fmla="*/ 0 w 720076"/>
              <a:gd name="T3" fmla="*/ 0 h 769798"/>
              <a:gd name="T4" fmla="*/ 725939 w 720076"/>
              <a:gd name="T5" fmla="*/ 0 h 769798"/>
              <a:gd name="T6" fmla="*/ 725939 w 720076"/>
              <a:gd name="T7" fmla="*/ 139220 h 769798"/>
              <a:gd name="T8" fmla="*/ 140127 w 720076"/>
              <a:gd name="T9" fmla="*/ 139220 h 769798"/>
              <a:gd name="T10" fmla="*/ 140127 w 720076"/>
              <a:gd name="T11" fmla="*/ 771058 h 769798"/>
              <a:gd name="T12" fmla="*/ 0 w 720076"/>
              <a:gd name="T13" fmla="*/ 77105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47111" name="任意多边形 20"/>
          <p:cNvSpPr/>
          <p:nvPr/>
        </p:nvSpPr>
        <p:spPr bwMode="auto">
          <a:xfrm rot="5400000">
            <a:off x="417513" y="5789613"/>
            <a:ext cx="704850" cy="704850"/>
          </a:xfrm>
          <a:custGeom>
            <a:avLst/>
            <a:gdLst>
              <a:gd name="T0" fmla="*/ 0 w 1320800"/>
              <a:gd name="T1" fmla="*/ 0 h 1320800"/>
              <a:gd name="T2" fmla="*/ 4636 w 1320800"/>
              <a:gd name="T3" fmla="*/ 0 h 1320800"/>
              <a:gd name="T4" fmla="*/ 4636 w 1320800"/>
              <a:gd name="T5" fmla="*/ 2412 h 1320800"/>
              <a:gd name="T6" fmla="*/ 4057 w 1320800"/>
              <a:gd name="T7" fmla="*/ 2412 h 1320800"/>
              <a:gd name="T8" fmla="*/ 4057 w 1320800"/>
              <a:gd name="T9" fmla="*/ 580 h 1320800"/>
              <a:gd name="T10" fmla="*/ 580 w 1320800"/>
              <a:gd name="T11" fmla="*/ 580 h 1320800"/>
              <a:gd name="T12" fmla="*/ 580 w 1320800"/>
              <a:gd name="T13" fmla="*/ 4057 h 1320800"/>
              <a:gd name="T14" fmla="*/ 2318 w 1320800"/>
              <a:gd name="T15" fmla="*/ 4057 h 1320800"/>
              <a:gd name="T16" fmla="*/ 2318 w 1320800"/>
              <a:gd name="T17" fmla="*/ 4636 h 1320800"/>
              <a:gd name="T18" fmla="*/ 0 w 1320800"/>
              <a:gd name="T19" fmla="*/ 463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47112" name="任意多边形 27"/>
          <p:cNvSpPr/>
          <p:nvPr/>
        </p:nvSpPr>
        <p:spPr bwMode="auto">
          <a:xfrm rot="-5400000">
            <a:off x="11472068" y="15082"/>
            <a:ext cx="735013" cy="704850"/>
          </a:xfrm>
          <a:custGeom>
            <a:avLst/>
            <a:gdLst>
              <a:gd name="T0" fmla="*/ 739637 w 734437"/>
              <a:gd name="T1" fmla="*/ 0 h 705055"/>
              <a:gd name="T2" fmla="*/ 739637 w 734437"/>
              <a:gd name="T3" fmla="*/ 138635 h 705055"/>
              <a:gd name="T4" fmla="*/ 139979 w 734437"/>
              <a:gd name="T5" fmla="*/ 138635 h 705055"/>
              <a:gd name="T6" fmla="*/ 139979 w 734437"/>
              <a:gd name="T7" fmla="*/ 703210 h 705055"/>
              <a:gd name="T8" fmla="*/ 0 w 734437"/>
              <a:gd name="T9" fmla="*/ 703210 h 705055"/>
              <a:gd name="T10" fmla="*/ 0 w 734437"/>
              <a:gd name="T11" fmla="*/ 0 h 705055"/>
              <a:gd name="T12" fmla="*/ 739637 w 734437"/>
              <a:gd name="T13" fmla="*/ 0 h 70505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4437" h="705055">
                <a:moveTo>
                  <a:pt x="734437" y="0"/>
                </a:moveTo>
                <a:lnTo>
                  <a:pt x="734437" y="138995"/>
                </a:lnTo>
                <a:lnTo>
                  <a:pt x="138995" y="138995"/>
                </a:lnTo>
                <a:lnTo>
                  <a:pt x="138995" y="705055"/>
                </a:lnTo>
                <a:lnTo>
                  <a:pt x="0" y="705055"/>
                </a:lnTo>
                <a:lnTo>
                  <a:pt x="0" y="0"/>
                </a:lnTo>
                <a:lnTo>
                  <a:pt x="734437"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47113" name="任意多边形 24"/>
          <p:cNvSpPr/>
          <p:nvPr/>
        </p:nvSpPr>
        <p:spPr bwMode="auto">
          <a:xfrm rot="-5400000">
            <a:off x="11133931" y="381794"/>
            <a:ext cx="706438" cy="704850"/>
          </a:xfrm>
          <a:custGeom>
            <a:avLst/>
            <a:gdLst>
              <a:gd name="T0" fmla="*/ 0 w 1320800"/>
              <a:gd name="T1" fmla="*/ 0 h 1320800"/>
              <a:gd name="T2" fmla="*/ 4731 w 1320800"/>
              <a:gd name="T3" fmla="*/ 0 h 1320800"/>
              <a:gd name="T4" fmla="*/ 4731 w 1320800"/>
              <a:gd name="T5" fmla="*/ 2412 h 1320800"/>
              <a:gd name="T6" fmla="*/ 4140 w 1320800"/>
              <a:gd name="T7" fmla="*/ 2412 h 1320800"/>
              <a:gd name="T8" fmla="*/ 4140 w 1320800"/>
              <a:gd name="T9" fmla="*/ 580 h 1320800"/>
              <a:gd name="T10" fmla="*/ 592 w 1320800"/>
              <a:gd name="T11" fmla="*/ 580 h 1320800"/>
              <a:gd name="T12" fmla="*/ 592 w 1320800"/>
              <a:gd name="T13" fmla="*/ 4057 h 1320800"/>
              <a:gd name="T14" fmla="*/ 2366 w 1320800"/>
              <a:gd name="T15" fmla="*/ 4057 h 1320800"/>
              <a:gd name="T16" fmla="*/ 2366 w 1320800"/>
              <a:gd name="T17" fmla="*/ 4636 h 1320800"/>
              <a:gd name="T18" fmla="*/ 0 w 1320800"/>
              <a:gd name="T19" fmla="*/ 463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pic>
        <p:nvPicPr>
          <p:cNvPr id="47114" name="图片 1"/>
          <p:cNvPicPr>
            <a:picLocks noChangeAspect="1" noChangeArrowheads="1"/>
          </p:cNvPicPr>
          <p:nvPr/>
        </p:nvPicPr>
        <p:blipFill>
          <a:blip r:embed="rId2">
            <a:extLst>
              <a:ext uri="{28A0092B-C50C-407E-A947-70E740481C1C}">
                <a14:useLocalDpi xmlns:a14="http://schemas.microsoft.com/office/drawing/2010/main" val="0"/>
              </a:ext>
            </a:extLst>
          </a:blip>
          <a:srcRect l="8260" t="19986" r="15796" b="28465"/>
          <a:stretch>
            <a:fillRect/>
          </a:stretch>
        </p:blipFill>
        <p:spPr bwMode="auto">
          <a:xfrm>
            <a:off x="3379788" y="2838450"/>
            <a:ext cx="5703887" cy="11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a:srcRect/>
          <a:stretch>
            <a:fillRect/>
          </a:stretch>
        </a:blipFill>
        <a:effectLst/>
      </p:bgPr>
    </p:bg>
    <p:spTree>
      <p:nvGrpSpPr>
        <p:cNvPr id="1" name=""/>
        <p:cNvGrpSpPr/>
        <p:nvPr/>
      </p:nvGrpSpPr>
      <p:grpSpPr>
        <a:xfrm>
          <a:off x="0" y="0"/>
          <a:ext cx="0" cy="0"/>
          <a:chOff x="0" y="0"/>
          <a:chExt cx="0" cy="0"/>
        </a:xfrm>
      </p:grpSpPr>
      <p:sp>
        <p:nvSpPr>
          <p:cNvPr id="20482" name="文本框 14"/>
          <p:cNvSpPr txBox="1">
            <a:spLocks noChangeArrowheads="1"/>
          </p:cNvSpPr>
          <p:nvPr/>
        </p:nvSpPr>
        <p:spPr bwMode="auto">
          <a:xfrm>
            <a:off x="739775" y="219075"/>
            <a:ext cx="2095500" cy="48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400" b="1">
                <a:solidFill>
                  <a:schemeClr val="bg1"/>
                </a:solidFill>
                <a:latin typeface="微软雅黑" panose="020B0503020204020204" pitchFamily="34" charset="-122"/>
                <a:ea typeface="微软雅黑" panose="020B0503020204020204" pitchFamily="34" charset="-122"/>
              </a:rPr>
              <a:t>一、软件测试</a:t>
            </a:r>
            <a:endParaRPr lang="zh-CN" altLang="en-US" sz="2400" b="1">
              <a:solidFill>
                <a:schemeClr val="bg1"/>
              </a:solidFill>
              <a:latin typeface="微软雅黑" panose="020B0503020204020204" pitchFamily="34" charset="-122"/>
              <a:ea typeface="微软雅黑" panose="020B0503020204020204" pitchFamily="34" charset="-122"/>
            </a:endParaRPr>
          </a:p>
        </p:txBody>
      </p:sp>
      <p:cxnSp>
        <p:nvCxnSpPr>
          <p:cNvPr id="20483" name="直接连接符 15"/>
          <p:cNvCxnSpPr>
            <a:cxnSpLocks noChangeShapeType="1"/>
          </p:cNvCxnSpPr>
          <p:nvPr/>
        </p:nvCxnSpPr>
        <p:spPr bwMode="auto">
          <a:xfrm>
            <a:off x="2863850" y="219075"/>
            <a:ext cx="0" cy="461963"/>
          </a:xfrm>
          <a:prstGeom prst="line">
            <a:avLst/>
          </a:prstGeom>
          <a:noFill/>
          <a:ln w="6350">
            <a:solidFill>
              <a:schemeClr val="bg1"/>
            </a:solidFill>
            <a:round/>
          </a:ln>
          <a:extLst>
            <a:ext uri="{909E8E84-426E-40DD-AFC4-6F175D3DCCD1}">
              <a14:hiddenFill xmlns:a14="http://schemas.microsoft.com/office/drawing/2010/main">
                <a:noFill/>
              </a14:hiddenFill>
            </a:ext>
          </a:extLst>
        </p:spPr>
      </p:cxnSp>
      <p:sp>
        <p:nvSpPr>
          <p:cNvPr id="20484" name="矩形 16"/>
          <p:cNvSpPr>
            <a:spLocks noChangeArrowheads="1"/>
          </p:cNvSpPr>
          <p:nvPr/>
        </p:nvSpPr>
        <p:spPr bwMode="auto">
          <a:xfrm>
            <a:off x="2987675" y="161925"/>
            <a:ext cx="2590800" cy="1101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 软件测试概述</a:t>
            </a:r>
            <a:endParaRPr lang="zh-CN" altLang="en-US" sz="3200">
              <a:solidFill>
                <a:schemeClr val="bg1"/>
              </a:solidFill>
              <a:latin typeface="微软雅黑" panose="020B0503020204020204" pitchFamily="34" charset="-122"/>
              <a:ea typeface="微软雅黑" panose="020B0503020204020204" pitchFamily="34" charset="-122"/>
            </a:endParaRPr>
          </a:p>
        </p:txBody>
      </p:sp>
      <p:grpSp>
        <p:nvGrpSpPr>
          <p:cNvPr id="20485" name="组合 4"/>
          <p:cNvGrpSpPr/>
          <p:nvPr/>
        </p:nvGrpSpPr>
        <p:grpSpPr bwMode="auto">
          <a:xfrm rot="5400000">
            <a:off x="-15081" y="15081"/>
            <a:ext cx="681038" cy="650875"/>
            <a:chOff x="0" y="0"/>
            <a:chExt cx="1122635" cy="1072913"/>
          </a:xfrm>
        </p:grpSpPr>
        <p:sp>
          <p:nvSpPr>
            <p:cNvPr id="20507" name="任意多边形 17"/>
            <p:cNvSpPr/>
            <p:nvPr/>
          </p:nvSpPr>
          <p:spPr bwMode="auto">
            <a:xfrm rot="5400000">
              <a:off x="24861" y="327976"/>
              <a:ext cx="720076" cy="769798"/>
            </a:xfrm>
            <a:custGeom>
              <a:avLst/>
              <a:gdLst>
                <a:gd name="T0" fmla="*/ 0 w 720076"/>
                <a:gd name="T1" fmla="*/ 769798 h 769798"/>
                <a:gd name="T2" fmla="*/ 0 w 720076"/>
                <a:gd name="T3" fmla="*/ 0 h 769798"/>
                <a:gd name="T4" fmla="*/ 720076 w 720076"/>
                <a:gd name="T5" fmla="*/ 0 h 769798"/>
                <a:gd name="T6" fmla="*/ 720076 w 720076"/>
                <a:gd name="T7" fmla="*/ 138995 h 769798"/>
                <a:gd name="T8" fmla="*/ 138995 w 720076"/>
                <a:gd name="T9" fmla="*/ 138995 h 769798"/>
                <a:gd name="T10" fmla="*/ 138995 w 720076"/>
                <a:gd name="T11" fmla="*/ 769798 h 769798"/>
                <a:gd name="T12" fmla="*/ 0 w 720076"/>
                <a:gd name="T13" fmla="*/ 76979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508" name="任意多边形 18"/>
            <p:cNvSpPr/>
            <p:nvPr/>
          </p:nvSpPr>
          <p:spPr bwMode="auto">
            <a:xfrm rot="5400000">
              <a:off x="416961" y="0"/>
              <a:ext cx="705674" cy="705674"/>
            </a:xfrm>
            <a:custGeom>
              <a:avLst/>
              <a:gdLst>
                <a:gd name="T0" fmla="*/ 0 w 1320800"/>
                <a:gd name="T1" fmla="*/ 0 h 1320800"/>
                <a:gd name="T2" fmla="*/ 4686 w 1320800"/>
                <a:gd name="T3" fmla="*/ 0 h 1320800"/>
                <a:gd name="T4" fmla="*/ 4686 w 1320800"/>
                <a:gd name="T5" fmla="*/ 2437 h 1320800"/>
                <a:gd name="T6" fmla="*/ 4100 w 1320800"/>
                <a:gd name="T7" fmla="*/ 2437 h 1320800"/>
                <a:gd name="T8" fmla="*/ 4100 w 1320800"/>
                <a:gd name="T9" fmla="*/ 586 h 1320800"/>
                <a:gd name="T10" fmla="*/ 586 w 1320800"/>
                <a:gd name="T11" fmla="*/ 586 h 1320800"/>
                <a:gd name="T12" fmla="*/ 586 w 1320800"/>
                <a:gd name="T13" fmla="*/ 4100 h 1320800"/>
                <a:gd name="T14" fmla="*/ 2343 w 1320800"/>
                <a:gd name="T15" fmla="*/ 4100 h 1320800"/>
                <a:gd name="T16" fmla="*/ 2343 w 1320800"/>
                <a:gd name="T17" fmla="*/ 4686 h 1320800"/>
                <a:gd name="T18" fmla="*/ 0 w 1320800"/>
                <a:gd name="T19" fmla="*/ 468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grpSp>
        <p:nvGrpSpPr>
          <p:cNvPr id="20486" name="组合 20"/>
          <p:cNvGrpSpPr>
            <a:grpSpLocks noChangeAspect="1"/>
          </p:cNvGrpSpPr>
          <p:nvPr/>
        </p:nvGrpSpPr>
        <p:grpSpPr bwMode="auto">
          <a:xfrm>
            <a:off x="1255713" y="1885950"/>
            <a:ext cx="3282950" cy="3552825"/>
            <a:chOff x="0" y="0"/>
            <a:chExt cx="3282696" cy="3553036"/>
          </a:xfrm>
        </p:grpSpPr>
        <p:pic>
          <p:nvPicPr>
            <p:cNvPr id="20505" name="图片 21"/>
            <p:cNvPicPr>
              <a:picLocks noChangeAspect="1" noChangeArrowheads="1"/>
            </p:cNvPicPr>
            <p:nvPr/>
          </p:nvPicPr>
          <p:blipFill>
            <a:blip r:embed="rId2">
              <a:extLst>
                <a:ext uri="{28A0092B-C50C-407E-A947-70E740481C1C}">
                  <a14:useLocalDpi xmlns:a14="http://schemas.microsoft.com/office/drawing/2010/main" val="0"/>
                </a:ext>
              </a:extLst>
            </a:blip>
            <a:srcRect l="34692" t="13007" r="19736" b="12762"/>
            <a:stretch>
              <a:fillRect/>
            </a:stretch>
          </p:blipFill>
          <p:spPr bwMode="auto">
            <a:xfrm>
              <a:off x="695400" y="697517"/>
              <a:ext cx="1819656" cy="197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6" name="Picture 8" descr="00"/>
            <p:cNvPicPr>
              <a:picLocks noChangeAspect="1" noChangeArrowheads="1"/>
            </p:cNvPicPr>
            <p:nvPr/>
          </p:nvPicPr>
          <p:blipFill>
            <a:blip r:embed="rId3">
              <a:extLst>
                <a:ext uri="{28A0092B-C50C-407E-A947-70E740481C1C}">
                  <a14:useLocalDpi xmlns:a14="http://schemas.microsoft.com/office/drawing/2010/main" val="0"/>
                </a:ext>
              </a:extLst>
            </a:blip>
            <a:srcRect l="4005" t="3050" r="5560" b="2527"/>
            <a:stretch>
              <a:fillRect/>
            </a:stretch>
          </p:blipFill>
          <p:spPr bwMode="auto">
            <a:xfrm>
              <a:off x="0" y="0"/>
              <a:ext cx="3282696" cy="35530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20487" name="圆角矩形 23"/>
          <p:cNvSpPr>
            <a:spLocks noChangeArrowheads="1"/>
          </p:cNvSpPr>
          <p:nvPr/>
        </p:nvSpPr>
        <p:spPr bwMode="auto">
          <a:xfrm>
            <a:off x="5653088" y="1484313"/>
            <a:ext cx="2597150" cy="442912"/>
          </a:xfrm>
          <a:prstGeom prst="roundRect">
            <a:avLst>
              <a:gd name="adj" fmla="val 16667"/>
            </a:avLst>
          </a:prstGeom>
          <a:noFill/>
          <a:ln w="1270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20488" name="Oval 7"/>
          <p:cNvSpPr>
            <a:spLocks noChangeAspect="1" noChangeArrowheads="1"/>
          </p:cNvSpPr>
          <p:nvPr/>
        </p:nvSpPr>
        <p:spPr bwMode="auto">
          <a:xfrm>
            <a:off x="5337175" y="1450975"/>
            <a:ext cx="488950" cy="490538"/>
          </a:xfrm>
          <a:prstGeom prst="ellipse">
            <a:avLst/>
          </a:pr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wrap="none" lIns="108204" tIns="56388" rIns="108204" bIns="56388" anchor="ctr"/>
          <a:lstStyle/>
          <a:p>
            <a:pPr algn="ctr">
              <a:buFont typeface="Arial" panose="020B0604020202020204" pitchFamily="34" charset="0"/>
              <a:buNone/>
            </a:pPr>
            <a:endParaRPr lang="zh-CN" altLang="zh-CN" sz="5200">
              <a:solidFill>
                <a:schemeClr val="bg1"/>
              </a:solidFill>
              <a:latin typeface="Impact" panose="020B0806030902050204" pitchFamily="34" charset="0"/>
            </a:endParaRPr>
          </a:p>
        </p:txBody>
      </p:sp>
      <p:pic>
        <p:nvPicPr>
          <p:cNvPr id="20489" name="Picture 8" descr="00"/>
          <p:cNvPicPr>
            <a:picLocks noChangeAspect="1" noChangeArrowheads="1"/>
          </p:cNvPicPr>
          <p:nvPr/>
        </p:nvPicPr>
        <p:blipFill>
          <a:blip r:embed="rId4">
            <a:extLst>
              <a:ext uri="{28A0092B-C50C-407E-A947-70E740481C1C}">
                <a14:useLocalDpi xmlns:a14="http://schemas.microsoft.com/office/drawing/2010/main" val="0"/>
              </a:ext>
            </a:extLst>
          </a:blip>
          <a:srcRect l="4005" t="3050" r="5560" b="2527"/>
          <a:stretch>
            <a:fillRect/>
          </a:stretch>
        </p:blipFill>
        <p:spPr bwMode="auto">
          <a:xfrm>
            <a:off x="5218113" y="1331913"/>
            <a:ext cx="719137" cy="7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490" name="Picture 7" descr="\\MAGNUM\Projects\Microsoft\Cloud Power FY12\Design\ICONS_PNG\Application.png"/>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5419725" y="1546225"/>
            <a:ext cx="320675" cy="32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491" name="文本框 27"/>
          <p:cNvSpPr txBox="1">
            <a:spLocks noChangeArrowheads="1"/>
          </p:cNvSpPr>
          <p:nvPr/>
        </p:nvSpPr>
        <p:spPr bwMode="auto">
          <a:xfrm>
            <a:off x="6054725" y="1522413"/>
            <a:ext cx="2057400"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a:solidFill>
                  <a:schemeClr val="bg1"/>
                </a:solidFill>
                <a:latin typeface="微软雅黑" panose="020B0503020204020204" pitchFamily="34" charset="-122"/>
                <a:ea typeface="微软雅黑" panose="020B0503020204020204" pitchFamily="34" charset="-122"/>
              </a:rPr>
              <a:t>软件测试</a:t>
            </a: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0492" name="矩形 7"/>
          <p:cNvSpPr>
            <a:spLocks noChangeArrowheads="1"/>
          </p:cNvSpPr>
          <p:nvPr/>
        </p:nvSpPr>
        <p:spPr bwMode="auto">
          <a:xfrm>
            <a:off x="5419408" y="2109788"/>
            <a:ext cx="4643437" cy="4140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buFont typeface="Arial" panose="020B0604020202020204" pitchFamily="34" charset="0"/>
              <a:buNone/>
            </a:pPr>
            <a:r>
              <a:rPr sz="2400" b="1" dirty="0">
                <a:solidFill>
                  <a:schemeClr val="bg1"/>
                </a:solidFill>
                <a:latin typeface="微软雅黑" panose="020B0503020204020204" pitchFamily="34" charset="-122"/>
                <a:ea typeface="微软雅黑" panose="020B0503020204020204" pitchFamily="34" charset="-122"/>
              </a:rPr>
              <a:t>软件测试（英语：Software Testing），描述一种用来促进鉴定软件的正确性、完整性、安全性和质量的过程。换句话说，软件测试是一种实际输出与预期输出间的审核或者比较过程。软件测试的经典定义是：在规定的条件下对程序进行操作，以发现程序错误，衡量软件质量，并对其是否能满足设计要求进行评估的过程。</a:t>
            </a:r>
            <a:endParaRPr sz="2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a:srcRect/>
          <a:stretch>
            <a:fillRect/>
          </a:stretch>
        </a:blipFill>
        <a:effectLst/>
      </p:bgPr>
    </p:bg>
    <p:spTree>
      <p:nvGrpSpPr>
        <p:cNvPr id="1" name=""/>
        <p:cNvGrpSpPr/>
        <p:nvPr/>
      </p:nvGrpSpPr>
      <p:grpSpPr>
        <a:xfrm>
          <a:off x="0" y="0"/>
          <a:ext cx="0" cy="0"/>
          <a:chOff x="0" y="0"/>
          <a:chExt cx="0" cy="0"/>
        </a:xfrm>
      </p:grpSpPr>
      <p:sp>
        <p:nvSpPr>
          <p:cNvPr id="21506" name="文本框 14"/>
          <p:cNvSpPr txBox="1">
            <a:spLocks noChangeArrowheads="1"/>
          </p:cNvSpPr>
          <p:nvPr/>
        </p:nvSpPr>
        <p:spPr bwMode="auto">
          <a:xfrm>
            <a:off x="739775" y="219075"/>
            <a:ext cx="2095500" cy="848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400" b="1">
                <a:solidFill>
                  <a:schemeClr val="bg1"/>
                </a:solidFill>
                <a:latin typeface="微软雅黑" panose="020B0503020204020204" pitchFamily="34" charset="-122"/>
                <a:ea typeface="微软雅黑" panose="020B0503020204020204" pitchFamily="34" charset="-122"/>
              </a:rPr>
              <a:t>一、软件测试概述</a:t>
            </a:r>
            <a:endParaRPr lang="zh-CN" altLang="en-US" sz="2400" b="1">
              <a:solidFill>
                <a:schemeClr val="bg1"/>
              </a:solidFill>
              <a:latin typeface="微软雅黑" panose="020B0503020204020204" pitchFamily="34" charset="-122"/>
              <a:ea typeface="微软雅黑" panose="020B0503020204020204" pitchFamily="34" charset="-122"/>
            </a:endParaRPr>
          </a:p>
        </p:txBody>
      </p:sp>
      <p:cxnSp>
        <p:nvCxnSpPr>
          <p:cNvPr id="21507" name="直接连接符 15"/>
          <p:cNvCxnSpPr>
            <a:cxnSpLocks noChangeShapeType="1"/>
          </p:cNvCxnSpPr>
          <p:nvPr/>
        </p:nvCxnSpPr>
        <p:spPr bwMode="auto">
          <a:xfrm>
            <a:off x="2863850" y="219075"/>
            <a:ext cx="0" cy="461963"/>
          </a:xfrm>
          <a:prstGeom prst="line">
            <a:avLst/>
          </a:prstGeom>
          <a:noFill/>
          <a:ln w="6350">
            <a:solidFill>
              <a:schemeClr val="bg1"/>
            </a:solidFill>
            <a:round/>
          </a:ln>
          <a:extLst>
            <a:ext uri="{909E8E84-426E-40DD-AFC4-6F175D3DCCD1}">
              <a14:hiddenFill xmlns:a14="http://schemas.microsoft.com/office/drawing/2010/main">
                <a:noFill/>
              </a14:hiddenFill>
            </a:ext>
          </a:extLst>
        </p:spPr>
      </p:cxnSp>
      <p:sp>
        <p:nvSpPr>
          <p:cNvPr id="21508" name="矩形 16"/>
          <p:cNvSpPr>
            <a:spLocks noChangeArrowheads="1"/>
          </p:cNvSpPr>
          <p:nvPr/>
        </p:nvSpPr>
        <p:spPr bwMode="auto">
          <a:xfrm>
            <a:off x="2987675" y="161925"/>
            <a:ext cx="2774950"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 测试原则</a:t>
            </a:r>
            <a:endParaRPr lang="zh-CN" altLang="en-US" sz="3200">
              <a:solidFill>
                <a:schemeClr val="bg1"/>
              </a:solidFill>
              <a:latin typeface="微软雅黑" panose="020B0503020204020204" pitchFamily="34" charset="-122"/>
              <a:ea typeface="微软雅黑" panose="020B0503020204020204" pitchFamily="34" charset="-122"/>
            </a:endParaRPr>
          </a:p>
        </p:txBody>
      </p:sp>
      <p:grpSp>
        <p:nvGrpSpPr>
          <p:cNvPr id="21509" name="组合 4"/>
          <p:cNvGrpSpPr/>
          <p:nvPr/>
        </p:nvGrpSpPr>
        <p:grpSpPr bwMode="auto">
          <a:xfrm rot="5400000">
            <a:off x="-15081" y="15081"/>
            <a:ext cx="681038" cy="650875"/>
            <a:chOff x="0" y="0"/>
            <a:chExt cx="1122635" cy="1072913"/>
          </a:xfrm>
        </p:grpSpPr>
        <p:sp>
          <p:nvSpPr>
            <p:cNvPr id="21526" name="任意多边形 17"/>
            <p:cNvSpPr/>
            <p:nvPr/>
          </p:nvSpPr>
          <p:spPr bwMode="auto">
            <a:xfrm rot="5400000">
              <a:off x="24861" y="327976"/>
              <a:ext cx="720076" cy="769798"/>
            </a:xfrm>
            <a:custGeom>
              <a:avLst/>
              <a:gdLst>
                <a:gd name="T0" fmla="*/ 0 w 720076"/>
                <a:gd name="T1" fmla="*/ 769798 h 769798"/>
                <a:gd name="T2" fmla="*/ 0 w 720076"/>
                <a:gd name="T3" fmla="*/ 0 h 769798"/>
                <a:gd name="T4" fmla="*/ 720076 w 720076"/>
                <a:gd name="T5" fmla="*/ 0 h 769798"/>
                <a:gd name="T6" fmla="*/ 720076 w 720076"/>
                <a:gd name="T7" fmla="*/ 138995 h 769798"/>
                <a:gd name="T8" fmla="*/ 138995 w 720076"/>
                <a:gd name="T9" fmla="*/ 138995 h 769798"/>
                <a:gd name="T10" fmla="*/ 138995 w 720076"/>
                <a:gd name="T11" fmla="*/ 769798 h 769798"/>
                <a:gd name="T12" fmla="*/ 0 w 720076"/>
                <a:gd name="T13" fmla="*/ 76979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1527" name="任意多边形 18"/>
            <p:cNvSpPr/>
            <p:nvPr/>
          </p:nvSpPr>
          <p:spPr bwMode="auto">
            <a:xfrm rot="5400000">
              <a:off x="416961" y="0"/>
              <a:ext cx="705674" cy="705674"/>
            </a:xfrm>
            <a:custGeom>
              <a:avLst/>
              <a:gdLst>
                <a:gd name="T0" fmla="*/ 0 w 1320800"/>
                <a:gd name="T1" fmla="*/ 0 h 1320800"/>
                <a:gd name="T2" fmla="*/ 4686 w 1320800"/>
                <a:gd name="T3" fmla="*/ 0 h 1320800"/>
                <a:gd name="T4" fmla="*/ 4686 w 1320800"/>
                <a:gd name="T5" fmla="*/ 2437 h 1320800"/>
                <a:gd name="T6" fmla="*/ 4100 w 1320800"/>
                <a:gd name="T7" fmla="*/ 2437 h 1320800"/>
                <a:gd name="T8" fmla="*/ 4100 w 1320800"/>
                <a:gd name="T9" fmla="*/ 586 h 1320800"/>
                <a:gd name="T10" fmla="*/ 586 w 1320800"/>
                <a:gd name="T11" fmla="*/ 586 h 1320800"/>
                <a:gd name="T12" fmla="*/ 586 w 1320800"/>
                <a:gd name="T13" fmla="*/ 4100 h 1320800"/>
                <a:gd name="T14" fmla="*/ 2343 w 1320800"/>
                <a:gd name="T15" fmla="*/ 4100 h 1320800"/>
                <a:gd name="T16" fmla="*/ 2343 w 1320800"/>
                <a:gd name="T17" fmla="*/ 4686 h 1320800"/>
                <a:gd name="T18" fmla="*/ 0 w 1320800"/>
                <a:gd name="T19" fmla="*/ 468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sp>
        <p:nvSpPr>
          <p:cNvPr id="21510" name="饼形 7"/>
          <p:cNvSpPr/>
          <p:nvPr/>
        </p:nvSpPr>
        <p:spPr bwMode="auto">
          <a:xfrm rot="-173390">
            <a:off x="7341235" y="2889568"/>
            <a:ext cx="3929063" cy="3929062"/>
          </a:xfrm>
          <a:custGeom>
            <a:avLst/>
            <a:gdLst>
              <a:gd name="T0" fmla="*/ 3931975 w 3928699"/>
              <a:gd name="T1" fmla="*/ 1965988 h 3928699"/>
              <a:gd name="T2" fmla="*/ 2739403 w 3928699"/>
              <a:gd name="T3" fmla="*/ 3773449 h 3928699"/>
              <a:gd name="T4" fmla="*/ 1965988 w 3928699"/>
              <a:gd name="T5" fmla="*/ 1965988 h 3928699"/>
              <a:gd name="T6" fmla="*/ 3931975 w 3928699"/>
              <a:gd name="T7" fmla="*/ 1965988 h 392869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928699" h="3928699">
                <a:moveTo>
                  <a:pt x="3928699" y="1964350"/>
                </a:moveTo>
                <a:cubicBezTo>
                  <a:pt x="3928699" y="2750551"/>
                  <a:pt x="3459926" y="3461024"/>
                  <a:pt x="2737117" y="3770313"/>
                </a:cubicBezTo>
                <a:lnTo>
                  <a:pt x="1964350" y="1964350"/>
                </a:lnTo>
                <a:lnTo>
                  <a:pt x="3928699" y="196435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nvGrpSpPr>
          <p:cNvPr id="21511" name="组合 8"/>
          <p:cNvGrpSpPr/>
          <p:nvPr/>
        </p:nvGrpSpPr>
        <p:grpSpPr bwMode="auto">
          <a:xfrm>
            <a:off x="5238115" y="775018"/>
            <a:ext cx="844550" cy="844550"/>
            <a:chOff x="0" y="0"/>
            <a:chExt cx="634826" cy="634826"/>
          </a:xfrm>
        </p:grpSpPr>
        <p:sp>
          <p:nvSpPr>
            <p:cNvPr id="21524" name="椭圆 9"/>
            <p:cNvSpPr>
              <a:spLocks noChangeArrowheads="1"/>
            </p:cNvSpPr>
            <p:nvPr/>
          </p:nvSpPr>
          <p:spPr bwMode="auto">
            <a:xfrm>
              <a:off x="0" y="0"/>
              <a:ext cx="634826" cy="634826"/>
            </a:xfrm>
            <a:prstGeom prst="ellipse">
              <a:avLst/>
            </a:prstGeom>
            <a:gradFill rotWithShape="1">
              <a:gsLst>
                <a:gs pos="0">
                  <a:schemeClr val="bg1"/>
                </a:gs>
                <a:gs pos="100000">
                  <a:srgbClr val="D9D9D9"/>
                </a:gs>
              </a:gsLst>
              <a:lin ang="2700000" scaled="1"/>
            </a:gradFill>
            <a:ln w="12700">
              <a:solidFill>
                <a:schemeClr val="bg1"/>
              </a:solidFill>
              <a:round/>
            </a:ln>
            <a:effectLst>
              <a:outerShdw dist="63500" dir="8100000" algn="ctr" rotWithShape="0">
                <a:srgbClr val="000000">
                  <a:alpha val="25000"/>
                </a:srgbClr>
              </a:outerShdw>
            </a:effectLst>
          </p:spPr>
          <p:txBody>
            <a:bodyPr anchor="ctr"/>
            <a:lstStyle/>
            <a:p>
              <a:pPr algn="just">
                <a:buFont typeface="Arial" panose="020B0604020202020204" pitchFamily="34" charset="0"/>
                <a:buNone/>
              </a:pPr>
              <a:endParaRPr lang="zh-CN" altLang="en-US" sz="3100">
                <a:solidFill>
                  <a:schemeClr val="bg1"/>
                </a:solidFill>
              </a:endParaRPr>
            </a:p>
          </p:txBody>
        </p:sp>
        <p:sp>
          <p:nvSpPr>
            <p:cNvPr id="21525" name="矩形 10"/>
            <p:cNvSpPr>
              <a:spLocks noChangeArrowheads="1"/>
            </p:cNvSpPr>
            <p:nvPr/>
          </p:nvSpPr>
          <p:spPr bwMode="auto">
            <a:xfrm>
              <a:off x="139613" y="93691"/>
              <a:ext cx="355599" cy="438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a:buFont typeface="Arial" panose="020B0604020202020204" pitchFamily="34" charset="0"/>
                <a:buNone/>
              </a:pPr>
              <a:r>
                <a:rPr lang="en-US" altLang="zh-CN" sz="3100">
                  <a:solidFill>
                    <a:srgbClr val="20364D"/>
                  </a:solidFill>
                  <a:latin typeface="微软雅黑" panose="020B0503020204020204" pitchFamily="34" charset="-122"/>
                  <a:ea typeface="微软雅黑" panose="020B0503020204020204" pitchFamily="34" charset="-122"/>
                </a:rPr>
                <a:t>A</a:t>
              </a:r>
              <a:endParaRPr lang="zh-CN" altLang="en-US">
                <a:solidFill>
                  <a:srgbClr val="20364D"/>
                </a:solidFill>
                <a:latin typeface="微软雅黑" panose="020B0503020204020204" pitchFamily="34" charset="-122"/>
                <a:ea typeface="微软雅黑" panose="020B0503020204020204" pitchFamily="34" charset="-122"/>
              </a:endParaRPr>
            </a:p>
          </p:txBody>
        </p:sp>
      </p:grpSp>
      <p:sp>
        <p:nvSpPr>
          <p:cNvPr id="21523" name="TextBox 13"/>
          <p:cNvSpPr txBox="1">
            <a:spLocks noChangeArrowheads="1"/>
          </p:cNvSpPr>
          <p:nvPr/>
        </p:nvSpPr>
        <p:spPr bwMode="auto">
          <a:xfrm>
            <a:off x="6272530" y="1409065"/>
            <a:ext cx="1824990" cy="51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buFont typeface="Arial" panose="020B0604020202020204" pitchFamily="34" charset="0"/>
              <a:buNone/>
            </a:pPr>
            <a:r>
              <a:rPr lang="zh-CN" altLang="en-US" sz="2800" b="1">
                <a:solidFill>
                  <a:schemeClr val="bg1"/>
                </a:solidFill>
                <a:latin typeface="Arial" panose="020B0604020202020204" pitchFamily="34" charset="0"/>
                <a:ea typeface="方正大黑简体"/>
                <a:cs typeface="方正大黑简体"/>
              </a:rPr>
              <a:t>测试原则</a:t>
            </a:r>
            <a:endParaRPr lang="zh-CN" altLang="en-US" sz="2800" b="1">
              <a:solidFill>
                <a:schemeClr val="bg1"/>
              </a:solidFill>
              <a:latin typeface="Arial" panose="020B0604020202020204" pitchFamily="34" charset="0"/>
              <a:ea typeface="方正大黑简体"/>
              <a:cs typeface="方正大黑简体"/>
            </a:endParaRPr>
          </a:p>
        </p:txBody>
      </p:sp>
      <p:sp>
        <p:nvSpPr>
          <p:cNvPr id="21515" name="椭圆 23"/>
          <p:cNvSpPr/>
          <p:nvPr/>
        </p:nvSpPr>
        <p:spPr bwMode="auto">
          <a:xfrm>
            <a:off x="6634480" y="2423160"/>
            <a:ext cx="2541588" cy="3683000"/>
          </a:xfrm>
          <a:custGeom>
            <a:avLst/>
            <a:gdLst>
              <a:gd name="T0" fmla="*/ 2347644 w 2251968"/>
              <a:gd name="T1" fmla="*/ 0 h 3263462"/>
              <a:gd name="T2" fmla="*/ 6690346 w 2251968"/>
              <a:gd name="T3" fmla="*/ 4957055 h 3263462"/>
              <a:gd name="T4" fmla="*/ 2151402 w 2251968"/>
              <a:gd name="T5" fmla="*/ 9691411 h 3263462"/>
              <a:gd name="T6" fmla="*/ 0 w 2251968"/>
              <a:gd name="T7" fmla="*/ 4932281 h 3263462"/>
              <a:gd name="T8" fmla="*/ 2347644 w 2251968"/>
              <a:gd name="T9" fmla="*/ 0 h 3263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1968" h="3263462">
                <a:moveTo>
                  <a:pt x="790215" y="0"/>
                </a:moveTo>
                <a:lnTo>
                  <a:pt x="2251968" y="1669228"/>
                </a:lnTo>
                <a:lnTo>
                  <a:pt x="724161" y="3263462"/>
                </a:lnTo>
                <a:cubicBezTo>
                  <a:pt x="279418" y="2872729"/>
                  <a:pt x="0" y="2299437"/>
                  <a:pt x="0" y="1660884"/>
                </a:cubicBezTo>
                <a:cubicBezTo>
                  <a:pt x="0" y="990644"/>
                  <a:pt x="307837" y="392303"/>
                  <a:pt x="790215" y="0"/>
                </a:cubicBez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1516" name="椭圆 24"/>
          <p:cNvSpPr>
            <a:spLocks noChangeArrowheads="1"/>
          </p:cNvSpPr>
          <p:nvPr/>
        </p:nvSpPr>
        <p:spPr bwMode="auto">
          <a:xfrm>
            <a:off x="7500620" y="2775585"/>
            <a:ext cx="3332163" cy="3330575"/>
          </a:xfrm>
          <a:prstGeom prst="ellipse">
            <a:avLst/>
          </a:prstGeom>
          <a:gradFill rotWithShape="1">
            <a:gsLst>
              <a:gs pos="0">
                <a:schemeClr val="bg1"/>
              </a:gs>
              <a:gs pos="100000">
                <a:srgbClr val="D9D9D9"/>
              </a:gs>
            </a:gsLst>
            <a:lin ang="2700000" scaled="1"/>
          </a:gradFill>
          <a:ln w="12700">
            <a:solidFill>
              <a:schemeClr val="bg1"/>
            </a:solidFill>
            <a:round/>
          </a:ln>
          <a:effectLst>
            <a:outerShdw dist="63500" dir="8100000" algn="ctr" rotWithShape="0">
              <a:srgbClr val="000000">
                <a:alpha val="25000"/>
              </a:srgbClr>
            </a:outerShdw>
          </a:effectLst>
        </p:spPr>
        <p:txBody>
          <a:bodyPr anchor="ctr"/>
          <a:lstStyle/>
          <a:p>
            <a:pPr algn="just">
              <a:buFont typeface="Arial" panose="020B0604020202020204" pitchFamily="34" charset="0"/>
              <a:buNone/>
            </a:pPr>
            <a:endParaRPr lang="zh-CN" altLang="en-US" sz="3100">
              <a:solidFill>
                <a:schemeClr val="bg1"/>
              </a:solidFill>
            </a:endParaRPr>
          </a:p>
        </p:txBody>
      </p:sp>
      <p:sp>
        <p:nvSpPr>
          <p:cNvPr id="21517" name="椭圆 25"/>
          <p:cNvSpPr>
            <a:spLocks noChangeArrowheads="1"/>
          </p:cNvSpPr>
          <p:nvPr/>
        </p:nvSpPr>
        <p:spPr bwMode="auto">
          <a:xfrm>
            <a:off x="7733983" y="3026093"/>
            <a:ext cx="2865437" cy="2863850"/>
          </a:xfrm>
          <a:prstGeom prst="ellipse">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nchor="ctr"/>
          <a:lstStyle/>
          <a:p>
            <a:pPr algn="just">
              <a:buFont typeface="Arial" panose="020B0604020202020204" pitchFamily="34" charset="0"/>
              <a:buNone/>
            </a:pPr>
            <a:endParaRPr lang="zh-CN" altLang="en-US" sz="3100">
              <a:solidFill>
                <a:schemeClr val="bg1"/>
              </a:solidFill>
            </a:endParaRPr>
          </a:p>
        </p:txBody>
      </p:sp>
      <p:sp>
        <p:nvSpPr>
          <p:cNvPr id="21518" name="椭圆 26"/>
          <p:cNvSpPr>
            <a:spLocks noChangeArrowheads="1"/>
          </p:cNvSpPr>
          <p:nvPr/>
        </p:nvSpPr>
        <p:spPr bwMode="auto">
          <a:xfrm>
            <a:off x="7733983" y="3026093"/>
            <a:ext cx="2865437" cy="2863850"/>
          </a:xfrm>
          <a:prstGeom prst="ellipse">
            <a:avLst/>
          </a:prstGeom>
          <a:solidFill>
            <a:schemeClr val="tx1">
              <a:alpha val="43921"/>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buFont typeface="Arial" panose="020B0604020202020204" pitchFamily="34" charset="0"/>
              <a:buNone/>
            </a:pPr>
            <a:endParaRPr lang="zh-CN" altLang="en-US">
              <a:solidFill>
                <a:schemeClr val="bg1"/>
              </a:solidFill>
            </a:endParaRPr>
          </a:p>
        </p:txBody>
      </p:sp>
      <p:sp>
        <p:nvSpPr>
          <p:cNvPr id="3" name="文本框 2"/>
          <p:cNvSpPr txBox="1"/>
          <p:nvPr/>
        </p:nvSpPr>
        <p:spPr>
          <a:xfrm>
            <a:off x="222885" y="1409065"/>
            <a:ext cx="5430520" cy="5029200"/>
          </a:xfrm>
          <a:prstGeom prst="rect">
            <a:avLst/>
          </a:prstGeom>
          <a:noFill/>
        </p:spPr>
        <p:txBody>
          <a:bodyPr wrap="square" rtlCol="0" anchor="t">
            <a:spAutoFit/>
          </a:bodyPr>
          <a:p>
            <a:r>
              <a:rPr lang="zh-CN" altLang="en-US" b="1">
                <a:solidFill>
                  <a:schemeClr val="bg1"/>
                </a:solidFill>
              </a:rPr>
              <a:t>一，测试应该尽早进行，最好在需求阶段就开始介入，因为最严重的错误不外乎是系统不能满足用户的需求。</a:t>
            </a:r>
            <a:endParaRPr lang="zh-CN" altLang="en-US" b="1">
              <a:solidFill>
                <a:schemeClr val="bg1"/>
              </a:solidFill>
            </a:endParaRPr>
          </a:p>
          <a:p>
            <a:r>
              <a:rPr lang="zh-CN" altLang="en-US" b="1">
                <a:solidFill>
                  <a:schemeClr val="bg1"/>
                </a:solidFill>
              </a:rPr>
              <a:t>二，程序员应该避免检查自己的程序，软件测试应该由第三方来负责。</a:t>
            </a:r>
            <a:endParaRPr lang="zh-CN" altLang="en-US" b="1">
              <a:solidFill>
                <a:schemeClr val="bg1"/>
              </a:solidFill>
            </a:endParaRPr>
          </a:p>
          <a:p>
            <a:r>
              <a:rPr lang="zh-CN" altLang="en-US" b="1">
                <a:solidFill>
                  <a:schemeClr val="bg1"/>
                </a:solidFill>
              </a:rPr>
              <a:t>三，设计测试用例时应考虑到合法的输入和不合法的输入以及各种边界条件，特殊情况下还要制造极端状态和意外状态，如网络异常中断、电源断电等。</a:t>
            </a:r>
            <a:endParaRPr lang="zh-CN" altLang="en-US" b="1">
              <a:solidFill>
                <a:schemeClr val="bg1"/>
              </a:solidFill>
            </a:endParaRPr>
          </a:p>
          <a:p>
            <a:r>
              <a:rPr lang="zh-CN" altLang="en-US" b="1">
                <a:solidFill>
                  <a:schemeClr val="bg1"/>
                </a:solidFill>
              </a:rPr>
              <a:t>四，应该充分注意测试中的群集现象。</a:t>
            </a:r>
            <a:endParaRPr lang="zh-CN" altLang="en-US" b="1">
              <a:solidFill>
                <a:schemeClr val="bg1"/>
              </a:solidFill>
            </a:endParaRPr>
          </a:p>
          <a:p>
            <a:r>
              <a:rPr lang="zh-CN" altLang="en-US" b="1">
                <a:solidFill>
                  <a:schemeClr val="bg1"/>
                </a:solidFill>
              </a:rPr>
              <a:t>五，对错误结果要进行一个确认过程。一般由A测试出来的错误，一定要由B来确认。严重的错误可以召开评审会议进行讨论和分析，对测试结果要进行严格地确认，是否真的存在这个问题以及严重程度等。</a:t>
            </a:r>
            <a:endParaRPr lang="zh-CN" altLang="en-US" b="1">
              <a:solidFill>
                <a:schemeClr val="bg1"/>
              </a:solidFill>
            </a:endParaRPr>
          </a:p>
          <a:p>
            <a:r>
              <a:rPr lang="zh-CN" altLang="en-US" b="1">
                <a:solidFill>
                  <a:schemeClr val="bg1"/>
                </a:solidFill>
              </a:rPr>
              <a:t>六，制定严格的测试计划。一定要制定测试计划，并且要有指导性。测试时间安排尽量宽松，不要希望在极短的时间内完成一个高水平的测试。</a:t>
            </a:r>
            <a:endParaRPr lang="zh-CN" altLang="en-US" b="1">
              <a:solidFill>
                <a:schemeClr val="bg1"/>
              </a:solidFill>
            </a:endParaRPr>
          </a:p>
          <a:p>
            <a:r>
              <a:rPr lang="zh-CN" altLang="en-US" b="1">
                <a:solidFill>
                  <a:schemeClr val="bg1"/>
                </a:solidFill>
              </a:rPr>
              <a:t>七，妥善保存测试计划、测试用例、出错统计和最终分析报告，为维护提供方便。</a:t>
            </a:r>
            <a:endParaRPr lang="zh-CN" altLang="en-US" b="1">
              <a:solidFill>
                <a:schemeClr val="bg1"/>
              </a:solidFill>
            </a:endParaRP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11" name="组合 8"/>
          <p:cNvGrpSpPr/>
          <p:nvPr/>
        </p:nvGrpSpPr>
        <p:grpSpPr bwMode="auto">
          <a:xfrm>
            <a:off x="591820" y="421958"/>
            <a:ext cx="844550" cy="844550"/>
            <a:chOff x="0" y="0"/>
            <a:chExt cx="634826" cy="634826"/>
          </a:xfrm>
        </p:grpSpPr>
        <p:sp>
          <p:nvSpPr>
            <p:cNvPr id="21524" name="椭圆 9"/>
            <p:cNvSpPr>
              <a:spLocks noChangeArrowheads="1"/>
            </p:cNvSpPr>
            <p:nvPr/>
          </p:nvSpPr>
          <p:spPr bwMode="auto">
            <a:xfrm>
              <a:off x="0" y="0"/>
              <a:ext cx="634826" cy="634826"/>
            </a:xfrm>
            <a:prstGeom prst="ellipse">
              <a:avLst/>
            </a:prstGeom>
            <a:gradFill rotWithShape="1">
              <a:gsLst>
                <a:gs pos="0">
                  <a:schemeClr val="bg1"/>
                </a:gs>
                <a:gs pos="100000">
                  <a:srgbClr val="D9D9D9"/>
                </a:gs>
              </a:gsLst>
              <a:lin ang="2700000" scaled="1"/>
            </a:gradFill>
            <a:ln w="12700">
              <a:solidFill>
                <a:schemeClr val="bg1"/>
              </a:solidFill>
              <a:round/>
            </a:ln>
            <a:effectLst>
              <a:outerShdw dist="63500" dir="8100000" algn="ctr" rotWithShape="0">
                <a:srgbClr val="000000">
                  <a:alpha val="25000"/>
                </a:srgbClr>
              </a:outerShdw>
            </a:effectLst>
          </p:spPr>
          <p:txBody>
            <a:bodyPr anchor="ctr"/>
            <a:p>
              <a:pPr algn="just">
                <a:buFont typeface="Arial" panose="020B0604020202020204" pitchFamily="34" charset="0"/>
                <a:buNone/>
              </a:pPr>
              <a:endParaRPr lang="zh-CN" altLang="en-US" sz="3100">
                <a:solidFill>
                  <a:schemeClr val="bg1"/>
                </a:solidFill>
              </a:endParaRPr>
            </a:p>
          </p:txBody>
        </p:sp>
        <p:sp>
          <p:nvSpPr>
            <p:cNvPr id="21525" name="矩形 10"/>
            <p:cNvSpPr>
              <a:spLocks noChangeArrowheads="1"/>
            </p:cNvSpPr>
            <p:nvPr/>
          </p:nvSpPr>
          <p:spPr bwMode="auto">
            <a:xfrm>
              <a:off x="155842" y="93691"/>
              <a:ext cx="323141" cy="448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p>
              <a:pPr algn="just">
                <a:buFont typeface="Arial" panose="020B0604020202020204" pitchFamily="34" charset="0"/>
                <a:buNone/>
              </a:pPr>
              <a:r>
                <a:rPr lang="en-US" altLang="zh-CN" sz="3100">
                  <a:solidFill>
                    <a:srgbClr val="20364D"/>
                  </a:solidFill>
                  <a:latin typeface="微软雅黑" panose="020B0503020204020204" pitchFamily="34" charset="-122"/>
                  <a:ea typeface="微软雅黑" panose="020B0503020204020204" pitchFamily="34" charset="-122"/>
                </a:rPr>
                <a:t>B</a:t>
              </a:r>
              <a:endParaRPr lang="zh-CN" altLang="en-US">
                <a:solidFill>
                  <a:srgbClr val="20364D"/>
                </a:solidFill>
                <a:latin typeface="微软雅黑" panose="020B0503020204020204" pitchFamily="34" charset="-122"/>
                <a:ea typeface="微软雅黑" panose="020B0503020204020204" pitchFamily="34" charset="-122"/>
              </a:endParaRPr>
            </a:p>
          </p:txBody>
        </p:sp>
      </p:grpSp>
      <p:sp>
        <p:nvSpPr>
          <p:cNvPr id="21523" name="TextBox 13"/>
          <p:cNvSpPr txBox="1">
            <a:spLocks noChangeArrowheads="1"/>
          </p:cNvSpPr>
          <p:nvPr/>
        </p:nvSpPr>
        <p:spPr bwMode="auto">
          <a:xfrm>
            <a:off x="1682115" y="625475"/>
            <a:ext cx="1824990" cy="51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buFont typeface="Arial" panose="020B0604020202020204" pitchFamily="34" charset="0"/>
              <a:buNone/>
            </a:pPr>
            <a:r>
              <a:rPr lang="zh-CN" altLang="en-US" sz="2800" b="1">
                <a:solidFill>
                  <a:schemeClr val="bg1"/>
                </a:solidFill>
                <a:latin typeface="Arial" panose="020B0604020202020204" pitchFamily="34" charset="0"/>
                <a:ea typeface="方正大黑简体"/>
                <a:cs typeface="方正大黑简体"/>
              </a:rPr>
              <a:t>测试目标</a:t>
            </a:r>
            <a:endParaRPr lang="zh-CN" altLang="en-US" sz="2800" b="1">
              <a:solidFill>
                <a:schemeClr val="bg1"/>
              </a:solidFill>
              <a:latin typeface="Arial" panose="020B0604020202020204" pitchFamily="34" charset="0"/>
              <a:ea typeface="方正大黑简体"/>
              <a:cs typeface="方正大黑简体"/>
            </a:endParaRPr>
          </a:p>
        </p:txBody>
      </p:sp>
      <p:sp>
        <p:nvSpPr>
          <p:cNvPr id="2" name="文本框 1"/>
          <p:cNvSpPr txBox="1"/>
          <p:nvPr/>
        </p:nvSpPr>
        <p:spPr>
          <a:xfrm>
            <a:off x="3249295" y="1803400"/>
            <a:ext cx="3611245" cy="3749040"/>
          </a:xfrm>
          <a:prstGeom prst="rect">
            <a:avLst/>
          </a:prstGeom>
          <a:noFill/>
        </p:spPr>
        <p:txBody>
          <a:bodyPr wrap="square" rtlCol="0" anchor="t">
            <a:spAutoFit/>
          </a:bodyPr>
          <a:p>
            <a:r>
              <a:rPr lang="zh-CN" altLang="en-US" sz="2400" b="1">
                <a:solidFill>
                  <a:schemeClr val="bg1"/>
                </a:solidFill>
              </a:rPr>
              <a:t>测试目标</a:t>
            </a:r>
            <a:endParaRPr lang="zh-CN" altLang="en-US" sz="2400" b="1">
              <a:solidFill>
                <a:schemeClr val="bg1"/>
              </a:solidFill>
            </a:endParaRPr>
          </a:p>
          <a:p>
            <a:r>
              <a:rPr lang="zh-CN" altLang="en-US" sz="2400" b="1">
                <a:solidFill>
                  <a:schemeClr val="bg1"/>
                </a:solidFill>
              </a:rPr>
              <a:t>1．发现一些可以通过测试避免的开发风险。</a:t>
            </a:r>
            <a:endParaRPr lang="zh-CN" altLang="en-US" sz="2400" b="1">
              <a:solidFill>
                <a:schemeClr val="bg1"/>
              </a:solidFill>
            </a:endParaRPr>
          </a:p>
          <a:p>
            <a:r>
              <a:rPr lang="zh-CN" altLang="en-US" sz="2400" b="1">
                <a:solidFill>
                  <a:schemeClr val="bg1"/>
                </a:solidFill>
              </a:rPr>
              <a:t>2．实施测试来降低所发现的风险。</a:t>
            </a:r>
            <a:endParaRPr lang="zh-CN" altLang="en-US" sz="2400" b="1">
              <a:solidFill>
                <a:schemeClr val="bg1"/>
              </a:solidFill>
            </a:endParaRPr>
          </a:p>
          <a:p>
            <a:r>
              <a:rPr lang="zh-CN" altLang="en-US" sz="2400" b="1">
                <a:solidFill>
                  <a:schemeClr val="bg1"/>
                </a:solidFill>
              </a:rPr>
              <a:t>3．确定测试何时可以结束。</a:t>
            </a:r>
            <a:endParaRPr lang="zh-CN" altLang="en-US" sz="2400" b="1">
              <a:solidFill>
                <a:schemeClr val="bg1"/>
              </a:solidFill>
            </a:endParaRPr>
          </a:p>
          <a:p>
            <a:r>
              <a:rPr lang="zh-CN" altLang="en-US" sz="2400" b="1">
                <a:solidFill>
                  <a:schemeClr val="bg1"/>
                </a:solidFill>
              </a:rPr>
              <a:t>4．在开发项目的过程中将测试看作是一个标准项目。</a:t>
            </a:r>
            <a:endParaRPr lang="zh-CN" altLang="en-US" sz="2400" b="1">
              <a:solidFill>
                <a:schemeClr val="bg1"/>
              </a:solidFill>
            </a:endParaRPr>
          </a:p>
        </p:txBody>
      </p:sp>
      <p:grpSp>
        <p:nvGrpSpPr>
          <p:cNvPr id="20486" name="组合 20"/>
          <p:cNvGrpSpPr>
            <a:grpSpLocks noChangeAspect="1"/>
          </p:cNvGrpSpPr>
          <p:nvPr/>
        </p:nvGrpSpPr>
        <p:grpSpPr bwMode="auto">
          <a:xfrm>
            <a:off x="252730" y="2485390"/>
            <a:ext cx="2203450" cy="2385060"/>
            <a:chOff x="0" y="0"/>
            <a:chExt cx="3282696" cy="3553036"/>
          </a:xfrm>
        </p:grpSpPr>
        <p:pic>
          <p:nvPicPr>
            <p:cNvPr id="20505" name="图片 21"/>
            <p:cNvPicPr>
              <a:picLocks noChangeAspect="1" noChangeArrowheads="1"/>
            </p:cNvPicPr>
            <p:nvPr/>
          </p:nvPicPr>
          <p:blipFill>
            <a:blip r:embed="rId2">
              <a:extLst>
                <a:ext uri="{28A0092B-C50C-407E-A947-70E740481C1C}">
                  <a14:useLocalDpi xmlns:a14="http://schemas.microsoft.com/office/drawing/2010/main" val="0"/>
                </a:ext>
              </a:extLst>
            </a:blip>
            <a:srcRect l="34692" t="13007" r="19736" b="12762"/>
            <a:stretch>
              <a:fillRect/>
            </a:stretch>
          </p:blipFill>
          <p:spPr bwMode="auto">
            <a:xfrm>
              <a:off x="695400" y="697517"/>
              <a:ext cx="1819656" cy="197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6" name="Picture 8" descr="00"/>
            <p:cNvPicPr>
              <a:picLocks noChangeAspect="1" noChangeArrowheads="1"/>
            </p:cNvPicPr>
            <p:nvPr/>
          </p:nvPicPr>
          <p:blipFill>
            <a:blip r:embed="rId3">
              <a:extLst>
                <a:ext uri="{28A0092B-C50C-407E-A947-70E740481C1C}">
                  <a14:useLocalDpi xmlns:a14="http://schemas.microsoft.com/office/drawing/2010/main" val="0"/>
                </a:ext>
              </a:extLst>
            </a:blip>
            <a:srcRect l="4005" t="3050" r="5560" b="2527"/>
            <a:stretch>
              <a:fillRect/>
            </a:stretch>
          </p:blipFill>
          <p:spPr bwMode="auto">
            <a:xfrm>
              <a:off x="0" y="0"/>
              <a:ext cx="3282696" cy="35530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1270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11" name="组合 8"/>
          <p:cNvGrpSpPr/>
          <p:nvPr/>
        </p:nvGrpSpPr>
        <p:grpSpPr bwMode="auto">
          <a:xfrm>
            <a:off x="591820" y="421958"/>
            <a:ext cx="844550" cy="844550"/>
            <a:chOff x="0" y="0"/>
            <a:chExt cx="634826" cy="634826"/>
          </a:xfrm>
        </p:grpSpPr>
        <p:sp>
          <p:nvSpPr>
            <p:cNvPr id="21524" name="椭圆 9"/>
            <p:cNvSpPr>
              <a:spLocks noChangeArrowheads="1"/>
            </p:cNvSpPr>
            <p:nvPr/>
          </p:nvSpPr>
          <p:spPr bwMode="auto">
            <a:xfrm>
              <a:off x="0" y="0"/>
              <a:ext cx="634826" cy="634826"/>
            </a:xfrm>
            <a:prstGeom prst="ellipse">
              <a:avLst/>
            </a:prstGeom>
            <a:gradFill rotWithShape="1">
              <a:gsLst>
                <a:gs pos="0">
                  <a:schemeClr val="bg1"/>
                </a:gs>
                <a:gs pos="100000">
                  <a:srgbClr val="D9D9D9"/>
                </a:gs>
              </a:gsLst>
              <a:lin ang="2700000" scaled="1"/>
            </a:gradFill>
            <a:ln w="12700">
              <a:solidFill>
                <a:schemeClr val="bg1"/>
              </a:solidFill>
              <a:round/>
            </a:ln>
            <a:effectLst>
              <a:outerShdw dist="63500" dir="8100000" algn="ctr" rotWithShape="0">
                <a:srgbClr val="000000">
                  <a:alpha val="25000"/>
                </a:srgbClr>
              </a:outerShdw>
            </a:effectLst>
          </p:spPr>
          <p:txBody>
            <a:bodyPr anchor="ctr"/>
            <a:p>
              <a:pPr algn="just">
                <a:buFont typeface="Arial" panose="020B0604020202020204" pitchFamily="34" charset="0"/>
                <a:buNone/>
              </a:pPr>
              <a:endParaRPr lang="zh-CN" altLang="en-US" sz="3100">
                <a:solidFill>
                  <a:schemeClr val="bg1"/>
                </a:solidFill>
              </a:endParaRPr>
            </a:p>
          </p:txBody>
        </p:sp>
        <p:sp>
          <p:nvSpPr>
            <p:cNvPr id="21525" name="矩形 10"/>
            <p:cNvSpPr>
              <a:spLocks noChangeArrowheads="1"/>
            </p:cNvSpPr>
            <p:nvPr/>
          </p:nvSpPr>
          <p:spPr bwMode="auto">
            <a:xfrm>
              <a:off x="149637" y="93691"/>
              <a:ext cx="335551" cy="448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p>
              <a:pPr algn="just">
                <a:buFont typeface="Arial" panose="020B0604020202020204" pitchFamily="34" charset="0"/>
                <a:buNone/>
              </a:pPr>
              <a:r>
                <a:rPr lang="en-US" sz="3100">
                  <a:solidFill>
                    <a:srgbClr val="20364D"/>
                  </a:solidFill>
                  <a:latin typeface="微软雅黑" panose="020B0503020204020204" pitchFamily="34" charset="-122"/>
                  <a:ea typeface="微软雅黑" panose="020B0503020204020204" pitchFamily="34" charset="-122"/>
                </a:rPr>
                <a:t>C</a:t>
              </a:r>
              <a:endParaRPr lang="en-US">
                <a:solidFill>
                  <a:srgbClr val="20364D"/>
                </a:solidFill>
                <a:latin typeface="微软雅黑" panose="020B0503020204020204" pitchFamily="34" charset="-122"/>
                <a:ea typeface="微软雅黑" panose="020B0503020204020204" pitchFamily="34" charset="-122"/>
              </a:endParaRPr>
            </a:p>
          </p:txBody>
        </p:sp>
      </p:grpSp>
      <p:sp>
        <p:nvSpPr>
          <p:cNvPr id="21523" name="TextBox 13"/>
          <p:cNvSpPr txBox="1">
            <a:spLocks noChangeArrowheads="1"/>
          </p:cNvSpPr>
          <p:nvPr/>
        </p:nvSpPr>
        <p:spPr bwMode="auto">
          <a:xfrm>
            <a:off x="1682115" y="625475"/>
            <a:ext cx="1824990" cy="51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buFont typeface="Arial" panose="020B0604020202020204" pitchFamily="34" charset="0"/>
              <a:buNone/>
            </a:pPr>
            <a:r>
              <a:rPr lang="zh-CN" altLang="en-US" sz="2800" b="1">
                <a:solidFill>
                  <a:schemeClr val="bg1"/>
                </a:solidFill>
                <a:latin typeface="Arial" panose="020B0604020202020204" pitchFamily="34" charset="0"/>
                <a:ea typeface="方正大黑简体"/>
                <a:cs typeface="方正大黑简体"/>
              </a:rPr>
              <a:t>测试过程</a:t>
            </a:r>
            <a:endParaRPr lang="zh-CN" altLang="en-US" sz="2800" b="1">
              <a:solidFill>
                <a:schemeClr val="bg1"/>
              </a:solidFill>
              <a:latin typeface="Arial" panose="020B0604020202020204" pitchFamily="34" charset="0"/>
              <a:ea typeface="方正大黑简体"/>
              <a:cs typeface="方正大黑简体"/>
            </a:endParaRPr>
          </a:p>
        </p:txBody>
      </p:sp>
      <p:sp>
        <p:nvSpPr>
          <p:cNvPr id="36870" name="矩形 10"/>
          <p:cNvSpPr>
            <a:spLocks noChangeArrowheads="1"/>
          </p:cNvSpPr>
          <p:nvPr/>
        </p:nvSpPr>
        <p:spPr bwMode="auto">
          <a:xfrm>
            <a:off x="422910" y="1755775"/>
            <a:ext cx="2417445" cy="1450975"/>
          </a:xfrm>
          <a:prstGeom prst="rect">
            <a:avLst/>
          </a:prstGeom>
          <a:gradFill rotWithShape="1">
            <a:gsLst>
              <a:gs pos="0">
                <a:schemeClr val="bg1"/>
              </a:gs>
              <a:gs pos="100000">
                <a:srgbClr val="D9D9D9"/>
              </a:gs>
            </a:gsLst>
            <a:lin ang="5400000" scaled="1"/>
          </a:gradFill>
          <a:ln w="12700">
            <a:solidFill>
              <a:schemeClr val="bg1"/>
            </a:solidFill>
            <a:miter lim="800000"/>
          </a:ln>
          <a:effectLst>
            <a:outerShdw dist="38100" dir="18900000" algn="ctr" rotWithShape="0">
              <a:srgbClr val="000000">
                <a:alpha val="37999"/>
              </a:srgbClr>
            </a:outerShdw>
          </a:effectLst>
        </p:spPr>
        <p:txBody>
          <a:bodyPr anchor="ctr"/>
          <a:p>
            <a:pPr algn="ctr">
              <a:buFont typeface="Arial" panose="020B0604020202020204" pitchFamily="34" charset="0"/>
              <a:buNone/>
            </a:pPr>
            <a:endParaRPr lang="zh-CN" altLang="en-US" sz="3100">
              <a:solidFill>
                <a:srgbClr val="FFFFFF"/>
              </a:solidFill>
            </a:endParaRPr>
          </a:p>
        </p:txBody>
      </p:sp>
      <p:sp>
        <p:nvSpPr>
          <p:cNvPr id="36871" name="文本框 11"/>
          <p:cNvSpPr txBox="1">
            <a:spLocks noChangeArrowheads="1"/>
          </p:cNvSpPr>
          <p:nvPr/>
        </p:nvSpPr>
        <p:spPr bwMode="auto">
          <a:xfrm>
            <a:off x="1236663" y="2011680"/>
            <a:ext cx="7000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latin typeface="微软雅黑" panose="020B0503020204020204" pitchFamily="34" charset="-122"/>
                <a:ea typeface="微软雅黑" panose="020B0503020204020204" pitchFamily="34" charset="-122"/>
              </a:rPr>
              <a:t>01</a:t>
            </a:r>
            <a:endParaRPr lang="zh-CN" altLang="en-US" sz="3200" b="1">
              <a:latin typeface="微软雅黑" panose="020B0503020204020204" pitchFamily="34" charset="-122"/>
              <a:ea typeface="微软雅黑" panose="020B0503020204020204" pitchFamily="34" charset="-122"/>
            </a:endParaRPr>
          </a:p>
        </p:txBody>
      </p:sp>
      <p:sp>
        <p:nvSpPr>
          <p:cNvPr id="36872" name="文本框 12"/>
          <p:cNvSpPr txBox="1">
            <a:spLocks noChangeArrowheads="1"/>
          </p:cNvSpPr>
          <p:nvPr/>
        </p:nvSpPr>
        <p:spPr bwMode="auto">
          <a:xfrm>
            <a:off x="591503" y="2678748"/>
            <a:ext cx="2124075"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b="1">
                <a:latin typeface="微软雅黑" panose="020B0503020204020204" pitchFamily="34" charset="-122"/>
                <a:ea typeface="微软雅黑" panose="020B0503020204020204" pitchFamily="34" charset="-122"/>
              </a:rPr>
              <a:t>分析制定测试计划</a:t>
            </a:r>
            <a:endParaRPr lang="zh-CN" altLang="en-US" b="1">
              <a:latin typeface="微软雅黑" panose="020B0503020204020204" pitchFamily="34" charset="-122"/>
              <a:ea typeface="微软雅黑" panose="020B0503020204020204" pitchFamily="34" charset="-122"/>
            </a:endParaRPr>
          </a:p>
        </p:txBody>
      </p:sp>
      <p:sp>
        <p:nvSpPr>
          <p:cNvPr id="36873" name="矩形 13"/>
          <p:cNvSpPr>
            <a:spLocks noChangeArrowheads="1"/>
          </p:cNvSpPr>
          <p:nvPr/>
        </p:nvSpPr>
        <p:spPr bwMode="auto">
          <a:xfrm>
            <a:off x="422910" y="3206750"/>
            <a:ext cx="2416810" cy="1597660"/>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buFont typeface="Arial" panose="020B0604020202020204" pitchFamily="34" charset="0"/>
              <a:buNone/>
            </a:pPr>
            <a:r>
              <a:rPr lang="zh-CN" altLang="en-US" b="1">
                <a:solidFill>
                  <a:schemeClr val="tx1"/>
                </a:solidFill>
              </a:rPr>
              <a:t>测试工作启动前一定要确定正确的测试策略和指导方针，这些是后期开展工作的基础。</a:t>
            </a:r>
            <a:endParaRPr lang="zh-CN" altLang="en-US" b="1">
              <a:solidFill>
                <a:schemeClr val="tx1"/>
              </a:solidFill>
            </a:endParaRPr>
          </a:p>
        </p:txBody>
      </p:sp>
      <p:sp>
        <p:nvSpPr>
          <p:cNvPr id="3" name="矩形 10"/>
          <p:cNvSpPr>
            <a:spLocks noChangeArrowheads="1"/>
          </p:cNvSpPr>
          <p:nvPr/>
        </p:nvSpPr>
        <p:spPr bwMode="auto">
          <a:xfrm>
            <a:off x="2840355" y="2146300"/>
            <a:ext cx="1681480" cy="1450975"/>
          </a:xfrm>
          <a:prstGeom prst="rect">
            <a:avLst/>
          </a:prstGeom>
          <a:gradFill rotWithShape="1">
            <a:gsLst>
              <a:gs pos="0">
                <a:schemeClr val="bg1"/>
              </a:gs>
              <a:gs pos="100000">
                <a:srgbClr val="D9D9D9"/>
              </a:gs>
            </a:gsLst>
            <a:lin ang="5400000" scaled="1"/>
          </a:gradFill>
          <a:ln w="12700">
            <a:solidFill>
              <a:schemeClr val="bg1"/>
            </a:solidFill>
            <a:miter lim="800000"/>
          </a:ln>
          <a:effectLst>
            <a:outerShdw dist="38100" dir="18900000" algn="ctr" rotWithShape="0">
              <a:srgbClr val="000000">
                <a:alpha val="37999"/>
              </a:srgbClr>
            </a:outerShdw>
          </a:effectLst>
        </p:spPr>
        <p:txBody>
          <a:bodyPr anchor="ctr"/>
          <a:p>
            <a:pPr algn="ctr">
              <a:buFont typeface="Arial" panose="020B0604020202020204" pitchFamily="34" charset="0"/>
              <a:buNone/>
            </a:pPr>
            <a:endParaRPr lang="zh-CN" altLang="en-US" sz="3100">
              <a:solidFill>
                <a:srgbClr val="FFFFFF"/>
              </a:solidFill>
            </a:endParaRPr>
          </a:p>
        </p:txBody>
      </p:sp>
      <p:sp>
        <p:nvSpPr>
          <p:cNvPr id="4" name="矩形 13"/>
          <p:cNvSpPr>
            <a:spLocks noChangeArrowheads="1"/>
          </p:cNvSpPr>
          <p:nvPr/>
        </p:nvSpPr>
        <p:spPr bwMode="auto">
          <a:xfrm>
            <a:off x="2839720" y="3597275"/>
            <a:ext cx="1680845" cy="3032125"/>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buFont typeface="Arial" panose="020B0604020202020204" pitchFamily="34" charset="0"/>
              <a:buNone/>
            </a:pPr>
            <a:r>
              <a:rPr lang="zh-CN" altLang="en-US" sz="1600" b="1">
                <a:solidFill>
                  <a:schemeClr val="tx1"/>
                </a:solidFill>
              </a:rPr>
              <a:t>设计测试用例要根据测试需求和测试策略来进行，进度压力不大时，应该设计的详细，如果进度、成本压力较大，则应该保证测试用例覆盖到关键性的测试需求。</a:t>
            </a:r>
            <a:endParaRPr lang="zh-CN" altLang="en-US" sz="1600" b="1">
              <a:solidFill>
                <a:schemeClr val="tx1"/>
              </a:solidFill>
            </a:endParaRPr>
          </a:p>
        </p:txBody>
      </p:sp>
      <p:sp>
        <p:nvSpPr>
          <p:cNvPr id="5" name="矩形 10"/>
          <p:cNvSpPr>
            <a:spLocks noChangeArrowheads="1"/>
          </p:cNvSpPr>
          <p:nvPr/>
        </p:nvSpPr>
        <p:spPr bwMode="auto">
          <a:xfrm>
            <a:off x="4521200" y="1684655"/>
            <a:ext cx="2237740" cy="1450975"/>
          </a:xfrm>
          <a:prstGeom prst="rect">
            <a:avLst/>
          </a:prstGeom>
          <a:gradFill rotWithShape="1">
            <a:gsLst>
              <a:gs pos="0">
                <a:schemeClr val="bg1"/>
              </a:gs>
              <a:gs pos="100000">
                <a:srgbClr val="D9D9D9"/>
              </a:gs>
            </a:gsLst>
            <a:lin ang="5400000" scaled="1"/>
          </a:gradFill>
          <a:ln w="12700">
            <a:solidFill>
              <a:schemeClr val="bg1"/>
            </a:solidFill>
            <a:miter lim="800000"/>
          </a:ln>
          <a:effectLst>
            <a:outerShdw dist="38100" dir="18900000" algn="ctr" rotWithShape="0">
              <a:srgbClr val="000000">
                <a:alpha val="37999"/>
              </a:srgbClr>
            </a:outerShdw>
          </a:effectLst>
        </p:spPr>
        <p:txBody>
          <a:bodyPr anchor="ctr"/>
          <a:p>
            <a:pPr algn="ctr">
              <a:buFont typeface="Arial" panose="020B0604020202020204" pitchFamily="34" charset="0"/>
              <a:buNone/>
            </a:pPr>
            <a:endParaRPr lang="zh-CN" altLang="en-US" sz="3100">
              <a:solidFill>
                <a:srgbClr val="FFFFFF"/>
              </a:solidFill>
            </a:endParaRPr>
          </a:p>
        </p:txBody>
      </p:sp>
      <p:sp>
        <p:nvSpPr>
          <p:cNvPr id="6" name="矩形 13"/>
          <p:cNvSpPr>
            <a:spLocks noChangeArrowheads="1"/>
          </p:cNvSpPr>
          <p:nvPr/>
        </p:nvSpPr>
        <p:spPr bwMode="auto">
          <a:xfrm>
            <a:off x="4488180" y="3150235"/>
            <a:ext cx="2237105" cy="1739265"/>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buFont typeface="Arial" panose="020B0604020202020204" pitchFamily="34" charset="0"/>
              <a:buNone/>
            </a:pPr>
            <a:r>
              <a:rPr lang="zh-CN" altLang="en-US" b="1">
                <a:solidFill>
                  <a:schemeClr val="tx1"/>
                </a:solidFill>
              </a:rPr>
              <a:t>执行测试主要是搭建测试环境，执行测试用例。执行测试时要进行进度控制、项目协调等工作</a:t>
            </a:r>
            <a:r>
              <a:rPr lang="zh-CN" altLang="en-US">
                <a:solidFill>
                  <a:srgbClr val="FFFFFF"/>
                </a:solidFill>
              </a:rPr>
              <a:t>。</a:t>
            </a:r>
            <a:endParaRPr lang="zh-CN" altLang="en-US">
              <a:solidFill>
                <a:srgbClr val="FFFFFF"/>
              </a:solidFill>
            </a:endParaRPr>
          </a:p>
        </p:txBody>
      </p:sp>
      <p:sp>
        <p:nvSpPr>
          <p:cNvPr id="7" name="矩形 10"/>
          <p:cNvSpPr>
            <a:spLocks noChangeArrowheads="1"/>
          </p:cNvSpPr>
          <p:nvPr/>
        </p:nvSpPr>
        <p:spPr bwMode="auto">
          <a:xfrm>
            <a:off x="6758305" y="2854960"/>
            <a:ext cx="2056765" cy="1450975"/>
          </a:xfrm>
          <a:prstGeom prst="rect">
            <a:avLst/>
          </a:prstGeom>
          <a:gradFill rotWithShape="1">
            <a:gsLst>
              <a:gs pos="0">
                <a:schemeClr val="bg1"/>
              </a:gs>
              <a:gs pos="100000">
                <a:srgbClr val="D9D9D9"/>
              </a:gs>
            </a:gsLst>
            <a:lin ang="5400000" scaled="1"/>
          </a:gradFill>
          <a:ln w="12700">
            <a:solidFill>
              <a:schemeClr val="bg1"/>
            </a:solidFill>
            <a:miter lim="800000"/>
          </a:ln>
          <a:effectLst>
            <a:outerShdw dist="38100" dir="18900000" algn="ctr" rotWithShape="0">
              <a:srgbClr val="000000">
                <a:alpha val="37999"/>
              </a:srgbClr>
            </a:outerShdw>
          </a:effectLst>
        </p:spPr>
        <p:txBody>
          <a:bodyPr anchor="ctr"/>
          <a:p>
            <a:pPr algn="ctr">
              <a:buFont typeface="Arial" panose="020B0604020202020204" pitchFamily="34" charset="0"/>
              <a:buNone/>
            </a:pPr>
            <a:endParaRPr lang="zh-CN" altLang="en-US" sz="3100">
              <a:solidFill>
                <a:srgbClr val="FFFFFF"/>
              </a:solidFill>
            </a:endParaRPr>
          </a:p>
        </p:txBody>
      </p:sp>
      <p:sp>
        <p:nvSpPr>
          <p:cNvPr id="8" name="矩形 13"/>
          <p:cNvSpPr>
            <a:spLocks noChangeArrowheads="1"/>
          </p:cNvSpPr>
          <p:nvPr/>
        </p:nvSpPr>
        <p:spPr bwMode="auto">
          <a:xfrm>
            <a:off x="6758305" y="4305935"/>
            <a:ext cx="2056130" cy="1517015"/>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buFont typeface="Arial" panose="020B0604020202020204" pitchFamily="34" charset="0"/>
              <a:buNone/>
            </a:pPr>
            <a:r>
              <a:rPr lang="zh-CN" altLang="en-US" b="1">
                <a:solidFill>
                  <a:schemeClr val="tx1"/>
                </a:solidFill>
              </a:rPr>
              <a:t>这里要进行缺陷审核和验证等工作</a:t>
            </a:r>
            <a:endParaRPr lang="zh-CN" altLang="en-US" b="1">
              <a:solidFill>
                <a:schemeClr val="tx1"/>
              </a:solidFill>
            </a:endParaRPr>
          </a:p>
        </p:txBody>
      </p:sp>
      <p:sp>
        <p:nvSpPr>
          <p:cNvPr id="9" name="文本框 11"/>
          <p:cNvSpPr txBox="1">
            <a:spLocks noChangeArrowheads="1"/>
          </p:cNvSpPr>
          <p:nvPr/>
        </p:nvSpPr>
        <p:spPr bwMode="auto">
          <a:xfrm>
            <a:off x="3330258" y="2174875"/>
            <a:ext cx="700087"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latin typeface="微软雅黑" panose="020B0503020204020204" pitchFamily="34" charset="-122"/>
                <a:ea typeface="微软雅黑" panose="020B0503020204020204" pitchFamily="34" charset="-122"/>
              </a:rPr>
              <a:t>02</a:t>
            </a:r>
            <a:endParaRPr lang="zh-CN" altLang="en-US" sz="3200" b="1">
              <a:latin typeface="微软雅黑" panose="020B0503020204020204" pitchFamily="34" charset="-122"/>
              <a:ea typeface="微软雅黑" panose="020B0503020204020204" pitchFamily="34" charset="-122"/>
            </a:endParaRPr>
          </a:p>
        </p:txBody>
      </p:sp>
      <p:sp>
        <p:nvSpPr>
          <p:cNvPr id="10" name="文本框 11"/>
          <p:cNvSpPr txBox="1">
            <a:spLocks noChangeArrowheads="1"/>
          </p:cNvSpPr>
          <p:nvPr/>
        </p:nvSpPr>
        <p:spPr bwMode="auto">
          <a:xfrm>
            <a:off x="5289868" y="1822450"/>
            <a:ext cx="700087"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latin typeface="微软雅黑" panose="020B0503020204020204" pitchFamily="34" charset="-122"/>
                <a:ea typeface="微软雅黑" panose="020B0503020204020204" pitchFamily="34" charset="-122"/>
              </a:rPr>
              <a:t>03</a:t>
            </a:r>
            <a:endParaRPr lang="zh-CN" altLang="en-US" sz="3200" b="1">
              <a:latin typeface="微软雅黑" panose="020B0503020204020204" pitchFamily="34" charset="-122"/>
              <a:ea typeface="微软雅黑" panose="020B0503020204020204" pitchFamily="34" charset="-122"/>
            </a:endParaRPr>
          </a:p>
        </p:txBody>
      </p:sp>
      <p:sp>
        <p:nvSpPr>
          <p:cNvPr id="11" name="文本框 11"/>
          <p:cNvSpPr txBox="1">
            <a:spLocks noChangeArrowheads="1"/>
          </p:cNvSpPr>
          <p:nvPr/>
        </p:nvSpPr>
        <p:spPr bwMode="auto">
          <a:xfrm>
            <a:off x="7436803" y="2953385"/>
            <a:ext cx="700087"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latin typeface="微软雅黑" panose="020B0503020204020204" pitchFamily="34" charset="-122"/>
                <a:ea typeface="微软雅黑" panose="020B0503020204020204" pitchFamily="34" charset="-122"/>
              </a:rPr>
              <a:t>04</a:t>
            </a:r>
            <a:endParaRPr lang="zh-CN" altLang="en-US" sz="3200" b="1">
              <a:latin typeface="微软雅黑" panose="020B0503020204020204" pitchFamily="34" charset="-122"/>
              <a:ea typeface="微软雅黑" panose="020B0503020204020204" pitchFamily="34" charset="-122"/>
            </a:endParaRPr>
          </a:p>
        </p:txBody>
      </p:sp>
      <p:sp>
        <p:nvSpPr>
          <p:cNvPr id="12" name="文本框 12"/>
          <p:cNvSpPr txBox="1">
            <a:spLocks noChangeArrowheads="1"/>
          </p:cNvSpPr>
          <p:nvPr/>
        </p:nvSpPr>
        <p:spPr bwMode="auto">
          <a:xfrm>
            <a:off x="2715578" y="2854643"/>
            <a:ext cx="2124075"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设计测试用例</a:t>
            </a:r>
            <a:endParaRPr lang="zh-CN" altLang="en-US" b="1">
              <a:latin typeface="微软雅黑" panose="020B0503020204020204" pitchFamily="34" charset="-122"/>
              <a:ea typeface="微软雅黑" panose="020B0503020204020204" pitchFamily="34" charset="-122"/>
            </a:endParaRPr>
          </a:p>
        </p:txBody>
      </p:sp>
      <p:sp>
        <p:nvSpPr>
          <p:cNvPr id="14" name="文本框 12"/>
          <p:cNvSpPr txBox="1">
            <a:spLocks noChangeArrowheads="1"/>
          </p:cNvSpPr>
          <p:nvPr/>
        </p:nvSpPr>
        <p:spPr bwMode="auto">
          <a:xfrm>
            <a:off x="4520248" y="2435543"/>
            <a:ext cx="2124075"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执行测试</a:t>
            </a:r>
            <a:endParaRPr lang="zh-CN" altLang="en-US" b="1">
              <a:latin typeface="微软雅黑" panose="020B0503020204020204" pitchFamily="34" charset="-122"/>
              <a:ea typeface="微软雅黑" panose="020B0503020204020204" pitchFamily="34" charset="-122"/>
            </a:endParaRPr>
          </a:p>
        </p:txBody>
      </p:sp>
      <p:sp>
        <p:nvSpPr>
          <p:cNvPr id="15" name="文本框 12"/>
          <p:cNvSpPr txBox="1">
            <a:spLocks noChangeArrowheads="1"/>
          </p:cNvSpPr>
          <p:nvPr/>
        </p:nvSpPr>
        <p:spPr bwMode="auto">
          <a:xfrm>
            <a:off x="6724968" y="3596958"/>
            <a:ext cx="2124075"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提交缺陷</a:t>
            </a:r>
            <a:endParaRPr lang="zh-CN" altLang="en-US" b="1">
              <a:latin typeface="微软雅黑" panose="020B0503020204020204" pitchFamily="34" charset="-122"/>
              <a:ea typeface="微软雅黑" panose="020B0503020204020204" pitchFamily="34" charset="-122"/>
            </a:endParaRPr>
          </a:p>
        </p:txBody>
      </p:sp>
      <p:sp>
        <p:nvSpPr>
          <p:cNvPr id="18" name="矩形 10"/>
          <p:cNvSpPr>
            <a:spLocks noChangeArrowheads="1"/>
          </p:cNvSpPr>
          <p:nvPr/>
        </p:nvSpPr>
        <p:spPr bwMode="auto">
          <a:xfrm>
            <a:off x="8848725" y="12700"/>
            <a:ext cx="2417445" cy="1450975"/>
          </a:xfrm>
          <a:prstGeom prst="rect">
            <a:avLst/>
          </a:prstGeom>
          <a:gradFill rotWithShape="1">
            <a:gsLst>
              <a:gs pos="0">
                <a:schemeClr val="bg1"/>
              </a:gs>
              <a:gs pos="100000">
                <a:srgbClr val="D9D9D9"/>
              </a:gs>
            </a:gsLst>
            <a:lin ang="5400000" scaled="1"/>
          </a:gradFill>
          <a:ln w="12700">
            <a:solidFill>
              <a:schemeClr val="bg1"/>
            </a:solidFill>
            <a:miter lim="800000"/>
          </a:ln>
          <a:effectLst>
            <a:outerShdw dist="38100" dir="18900000" algn="ctr" rotWithShape="0">
              <a:srgbClr val="000000">
                <a:alpha val="37999"/>
              </a:srgbClr>
            </a:outerShdw>
          </a:effectLst>
        </p:spPr>
        <p:txBody>
          <a:bodyPr anchor="ctr"/>
          <a:p>
            <a:pPr algn="ctr">
              <a:buFont typeface="Arial" panose="020B0604020202020204" pitchFamily="34" charset="0"/>
              <a:buNone/>
            </a:pPr>
            <a:endParaRPr lang="zh-CN" altLang="en-US" sz="3100">
              <a:solidFill>
                <a:srgbClr val="FFFFFF"/>
              </a:solidFill>
            </a:endParaRPr>
          </a:p>
        </p:txBody>
      </p:sp>
      <p:sp>
        <p:nvSpPr>
          <p:cNvPr id="19" name="矩形 13"/>
          <p:cNvSpPr>
            <a:spLocks noChangeArrowheads="1"/>
          </p:cNvSpPr>
          <p:nvPr/>
        </p:nvSpPr>
        <p:spPr bwMode="auto">
          <a:xfrm>
            <a:off x="8849360" y="1463040"/>
            <a:ext cx="2416810" cy="1842770"/>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buFont typeface="Arial" panose="020B0604020202020204" pitchFamily="34" charset="0"/>
              <a:buNone/>
            </a:pPr>
            <a:r>
              <a:rPr lang="zh-CN" altLang="en-US" b="1">
                <a:solidFill>
                  <a:schemeClr val="tx1"/>
                </a:solidFill>
              </a:rPr>
              <a:t>通常情况下，开发经理需要审核缺陷，并进行缺陷分配。程序员修改自己负责的缺陷。在程序员修改完成后，进入到回归测试阶段。</a:t>
            </a:r>
            <a:endParaRPr lang="zh-CN" altLang="en-US" b="1">
              <a:solidFill>
                <a:schemeClr val="tx1"/>
              </a:solidFill>
            </a:endParaRPr>
          </a:p>
        </p:txBody>
      </p:sp>
      <p:sp>
        <p:nvSpPr>
          <p:cNvPr id="20" name="文本框 11"/>
          <p:cNvSpPr txBox="1">
            <a:spLocks noChangeArrowheads="1"/>
          </p:cNvSpPr>
          <p:nvPr/>
        </p:nvSpPr>
        <p:spPr bwMode="auto">
          <a:xfrm>
            <a:off x="9706928" y="307340"/>
            <a:ext cx="700087"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latin typeface="微软雅黑" panose="020B0503020204020204" pitchFamily="34" charset="-122"/>
                <a:ea typeface="微软雅黑" panose="020B0503020204020204" pitchFamily="34" charset="-122"/>
              </a:rPr>
              <a:t>0</a:t>
            </a:r>
            <a:r>
              <a:rPr lang="en-US" sz="3200" b="1">
                <a:latin typeface="微软雅黑" panose="020B0503020204020204" pitchFamily="34" charset="-122"/>
                <a:ea typeface="微软雅黑" panose="020B0503020204020204" pitchFamily="34" charset="-122"/>
              </a:rPr>
              <a:t>5</a:t>
            </a:r>
            <a:endParaRPr lang="en-US" sz="3200" b="1">
              <a:latin typeface="微软雅黑" panose="020B0503020204020204" pitchFamily="34" charset="-122"/>
              <a:ea typeface="微软雅黑" panose="020B0503020204020204" pitchFamily="34" charset="-122"/>
            </a:endParaRPr>
          </a:p>
        </p:txBody>
      </p:sp>
      <p:sp>
        <p:nvSpPr>
          <p:cNvPr id="21" name="文本框 12"/>
          <p:cNvSpPr txBox="1">
            <a:spLocks noChangeArrowheads="1"/>
          </p:cNvSpPr>
          <p:nvPr/>
        </p:nvSpPr>
        <p:spPr bwMode="auto">
          <a:xfrm>
            <a:off x="8995728" y="881698"/>
            <a:ext cx="2124075"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消除软件缺陷</a:t>
            </a:r>
            <a:endParaRPr lang="zh-CN" altLang="en-US" b="1">
              <a:latin typeface="微软雅黑" panose="020B0503020204020204" pitchFamily="34" charset="-122"/>
              <a:ea typeface="微软雅黑" panose="020B0503020204020204" pitchFamily="34" charset="-122"/>
            </a:endParaRPr>
          </a:p>
        </p:txBody>
      </p:sp>
      <p:sp>
        <p:nvSpPr>
          <p:cNvPr id="22" name="矩形 10"/>
          <p:cNvSpPr>
            <a:spLocks noChangeArrowheads="1"/>
          </p:cNvSpPr>
          <p:nvPr/>
        </p:nvSpPr>
        <p:spPr bwMode="auto">
          <a:xfrm>
            <a:off x="8849360" y="3354070"/>
            <a:ext cx="2417445" cy="1450975"/>
          </a:xfrm>
          <a:prstGeom prst="rect">
            <a:avLst/>
          </a:prstGeom>
          <a:gradFill rotWithShape="1">
            <a:gsLst>
              <a:gs pos="0">
                <a:schemeClr val="bg1"/>
              </a:gs>
              <a:gs pos="100000">
                <a:srgbClr val="D9D9D9"/>
              </a:gs>
            </a:gsLst>
            <a:lin ang="5400000" scaled="1"/>
          </a:gradFill>
          <a:ln w="12700">
            <a:solidFill>
              <a:schemeClr val="bg1"/>
            </a:solidFill>
            <a:miter lim="800000"/>
          </a:ln>
          <a:effectLst>
            <a:outerShdw dist="38100" dir="18900000" algn="ctr" rotWithShape="0">
              <a:srgbClr val="000000">
                <a:alpha val="37999"/>
              </a:srgbClr>
            </a:outerShdw>
          </a:effectLst>
        </p:spPr>
        <p:txBody>
          <a:bodyPr anchor="ctr"/>
          <a:p>
            <a:pPr algn="ctr">
              <a:buFont typeface="Arial" panose="020B0604020202020204" pitchFamily="34" charset="0"/>
              <a:buNone/>
            </a:pPr>
            <a:endParaRPr lang="zh-CN" altLang="en-US" sz="3100">
              <a:solidFill>
                <a:srgbClr val="FFFFFF"/>
              </a:solidFill>
            </a:endParaRPr>
          </a:p>
        </p:txBody>
      </p:sp>
      <p:sp>
        <p:nvSpPr>
          <p:cNvPr id="23" name="矩形 13"/>
          <p:cNvSpPr>
            <a:spLocks noChangeArrowheads="1"/>
          </p:cNvSpPr>
          <p:nvPr/>
        </p:nvSpPr>
        <p:spPr bwMode="auto">
          <a:xfrm>
            <a:off x="8849360" y="4805045"/>
            <a:ext cx="2416810" cy="1308100"/>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buFont typeface="Arial" panose="020B0604020202020204" pitchFamily="34" charset="0"/>
              <a:buNone/>
            </a:pPr>
            <a:r>
              <a:rPr lang="zh-CN" altLang="en-US" b="1">
                <a:solidFill>
                  <a:schemeClr val="tx1"/>
                </a:solidFill>
              </a:rPr>
              <a:t>对测试进行分析，总结本次的经验教训，在下一次的工作中改。</a:t>
            </a:r>
            <a:endParaRPr lang="zh-CN" altLang="en-US" b="1">
              <a:solidFill>
                <a:schemeClr val="tx1"/>
              </a:solidFill>
            </a:endParaRPr>
          </a:p>
        </p:txBody>
      </p:sp>
      <p:sp>
        <p:nvSpPr>
          <p:cNvPr id="24" name="文本框 11"/>
          <p:cNvSpPr txBox="1">
            <a:spLocks noChangeArrowheads="1"/>
          </p:cNvSpPr>
          <p:nvPr/>
        </p:nvSpPr>
        <p:spPr bwMode="auto">
          <a:xfrm>
            <a:off x="9708198" y="3497580"/>
            <a:ext cx="700087"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latin typeface="微软雅黑" panose="020B0503020204020204" pitchFamily="34" charset="-122"/>
                <a:ea typeface="微软雅黑" panose="020B0503020204020204" pitchFamily="34" charset="-122"/>
              </a:rPr>
              <a:t>06</a:t>
            </a:r>
            <a:endParaRPr lang="zh-CN" altLang="en-US" sz="3200" b="1">
              <a:latin typeface="微软雅黑" panose="020B0503020204020204" pitchFamily="34" charset="-122"/>
              <a:ea typeface="微软雅黑" panose="020B0503020204020204" pitchFamily="34" charset="-122"/>
            </a:endParaRPr>
          </a:p>
        </p:txBody>
      </p:sp>
      <p:sp>
        <p:nvSpPr>
          <p:cNvPr id="25" name="文本框 12"/>
          <p:cNvSpPr txBox="1">
            <a:spLocks noChangeArrowheads="1"/>
          </p:cNvSpPr>
          <p:nvPr/>
        </p:nvSpPr>
        <p:spPr bwMode="auto">
          <a:xfrm>
            <a:off x="8995093" y="4129723"/>
            <a:ext cx="2124075"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撰写测试报告</a:t>
            </a:r>
            <a:endParaRPr lang="zh-CN" altLang="en-US" b="1">
              <a:latin typeface="微软雅黑" panose="020B0503020204020204" pitchFamily="34" charset="-122"/>
              <a:ea typeface="微软雅黑" panose="020B0503020204020204" pitchFamily="34" charset="-122"/>
            </a:endParaRP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531" name="组合 5"/>
          <p:cNvGrpSpPr/>
          <p:nvPr/>
        </p:nvGrpSpPr>
        <p:grpSpPr bwMode="auto">
          <a:xfrm>
            <a:off x="2416175" y="1635125"/>
            <a:ext cx="7359650" cy="2463800"/>
            <a:chOff x="0" y="0"/>
            <a:chExt cx="4277050" cy="1431257"/>
          </a:xfrm>
        </p:grpSpPr>
        <p:grpSp>
          <p:nvGrpSpPr>
            <p:cNvPr id="22534" name="组合 2"/>
            <p:cNvGrpSpPr/>
            <p:nvPr/>
          </p:nvGrpSpPr>
          <p:grpSpPr bwMode="auto">
            <a:xfrm>
              <a:off x="0" y="12069"/>
              <a:ext cx="4277050" cy="1419188"/>
              <a:chOff x="0" y="0"/>
              <a:chExt cx="4277050" cy="1419188"/>
            </a:xfrm>
          </p:grpSpPr>
          <p:sp>
            <p:nvSpPr>
              <p:cNvPr id="22537" name="矩形 1"/>
              <p:cNvSpPr>
                <a:spLocks noChangeArrowheads="1"/>
              </p:cNvSpPr>
              <p:nvPr/>
            </p:nvSpPr>
            <p:spPr bwMode="auto">
              <a:xfrm>
                <a:off x="406401" y="402253"/>
                <a:ext cx="3752886" cy="893564"/>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22538" name="矩形 45"/>
              <p:cNvSpPr>
                <a:spLocks noChangeArrowheads="1"/>
              </p:cNvSpPr>
              <p:nvPr/>
            </p:nvSpPr>
            <p:spPr bwMode="auto">
              <a:xfrm>
                <a:off x="0" y="0"/>
                <a:ext cx="522515" cy="547395"/>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sp>
            <p:nvSpPr>
              <p:cNvPr id="22539" name="矩形 46"/>
              <p:cNvSpPr>
                <a:spLocks noChangeArrowheads="1"/>
              </p:cNvSpPr>
              <p:nvPr/>
            </p:nvSpPr>
            <p:spPr bwMode="auto">
              <a:xfrm>
                <a:off x="4041522" y="1172445"/>
                <a:ext cx="235528" cy="246743"/>
              </a:xfrm>
              <a:prstGeom prst="rect">
                <a:avLst/>
              </a:prstGeom>
              <a:noFill/>
              <a:ln w="12700">
                <a:solidFill>
                  <a:srgbClr val="F4BB3D"/>
                </a:solidFill>
                <a:miter lim="800000"/>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20204" pitchFamily="34" charset="0"/>
                  <a:buNone/>
                </a:pPr>
                <a:endParaRPr lang="zh-CN" altLang="en-US">
                  <a:solidFill>
                    <a:srgbClr val="FFFFFF"/>
                  </a:solidFill>
                </a:endParaRPr>
              </a:p>
            </p:txBody>
          </p:sp>
        </p:grpSp>
        <p:sp>
          <p:nvSpPr>
            <p:cNvPr id="22535" name="文本框 69"/>
            <p:cNvSpPr txBox="1">
              <a:spLocks noChangeArrowheads="1"/>
            </p:cNvSpPr>
            <p:nvPr/>
          </p:nvSpPr>
          <p:spPr bwMode="auto">
            <a:xfrm>
              <a:off x="72116" y="0"/>
              <a:ext cx="334286" cy="59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000" b="1">
                  <a:solidFill>
                    <a:schemeClr val="bg1"/>
                  </a:solidFill>
                  <a:latin typeface="微软雅黑" panose="020B0503020204020204" pitchFamily="34" charset="-122"/>
                  <a:ea typeface="微软雅黑" panose="020B0503020204020204" pitchFamily="34" charset="-122"/>
                </a:rPr>
                <a:t>2</a:t>
              </a:r>
              <a:endParaRPr lang="zh-CN" altLang="en-US" sz="6000" b="1">
                <a:solidFill>
                  <a:schemeClr val="bg1"/>
                </a:solidFill>
                <a:latin typeface="微软雅黑" panose="020B0503020204020204" pitchFamily="34" charset="-122"/>
                <a:ea typeface="微软雅黑" panose="020B0503020204020204" pitchFamily="34" charset="-122"/>
              </a:endParaRPr>
            </a:p>
          </p:txBody>
        </p:sp>
        <p:sp>
          <p:nvSpPr>
            <p:cNvPr id="22536" name="文本框 69"/>
            <p:cNvSpPr txBox="1">
              <a:spLocks noChangeArrowheads="1"/>
            </p:cNvSpPr>
            <p:nvPr/>
          </p:nvSpPr>
          <p:spPr bwMode="auto">
            <a:xfrm>
              <a:off x="1124986" y="512248"/>
              <a:ext cx="2407080" cy="735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sz="7200" b="1">
                  <a:solidFill>
                    <a:schemeClr val="bg1"/>
                  </a:solidFill>
                  <a:latin typeface="微软雅黑" panose="020B0503020204020204" pitchFamily="34" charset="-122"/>
                  <a:ea typeface="微软雅黑" panose="020B0503020204020204" pitchFamily="34" charset="-122"/>
                </a:rPr>
                <a:t>单元测试</a:t>
              </a:r>
              <a:endParaRPr lang="zh-CN" sz="7200" b="1">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a:srcRect/>
          <a:stretch>
            <a:fillRect/>
          </a:stretch>
        </a:blipFill>
        <a:effectLst/>
      </p:bgPr>
    </p:bg>
    <p:spTree>
      <p:nvGrpSpPr>
        <p:cNvPr id="1" name=""/>
        <p:cNvGrpSpPr/>
        <p:nvPr/>
      </p:nvGrpSpPr>
      <p:grpSpPr>
        <a:xfrm>
          <a:off x="0" y="0"/>
          <a:ext cx="0" cy="0"/>
          <a:chOff x="0" y="0"/>
          <a:chExt cx="0" cy="0"/>
        </a:xfrm>
      </p:grpSpPr>
      <p:cxnSp>
        <p:nvCxnSpPr>
          <p:cNvPr id="23555" name="直接连接符 15"/>
          <p:cNvCxnSpPr>
            <a:cxnSpLocks noChangeShapeType="1"/>
          </p:cNvCxnSpPr>
          <p:nvPr/>
        </p:nvCxnSpPr>
        <p:spPr bwMode="auto">
          <a:xfrm>
            <a:off x="2863850" y="219075"/>
            <a:ext cx="0" cy="461963"/>
          </a:xfrm>
          <a:prstGeom prst="line">
            <a:avLst/>
          </a:prstGeom>
          <a:noFill/>
          <a:ln w="6350">
            <a:solidFill>
              <a:schemeClr val="bg1"/>
            </a:solidFill>
            <a:round/>
          </a:ln>
          <a:extLst>
            <a:ext uri="{909E8E84-426E-40DD-AFC4-6F175D3DCCD1}">
              <a14:hiddenFill xmlns:a14="http://schemas.microsoft.com/office/drawing/2010/main">
                <a:noFill/>
              </a14:hiddenFill>
            </a:ext>
          </a:extLst>
        </p:spPr>
      </p:cxnSp>
      <p:sp>
        <p:nvSpPr>
          <p:cNvPr id="23556" name="矩形 16"/>
          <p:cNvSpPr>
            <a:spLocks noChangeArrowheads="1"/>
          </p:cNvSpPr>
          <p:nvPr/>
        </p:nvSpPr>
        <p:spPr bwMode="auto">
          <a:xfrm>
            <a:off x="2987675" y="161925"/>
            <a:ext cx="2774950"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a:buFont typeface="Wingdings" panose="05000000000000000000" pitchFamily="2" charset="2"/>
              <a:buChar char="Ø"/>
            </a:pPr>
            <a:r>
              <a:rPr lang="zh-CN" altLang="en-US" sz="3200">
                <a:solidFill>
                  <a:schemeClr val="bg1"/>
                </a:solidFill>
                <a:latin typeface="微软雅黑" panose="020B0503020204020204" pitchFamily="34" charset="-122"/>
                <a:ea typeface="微软雅黑" panose="020B0503020204020204" pitchFamily="34" charset="-122"/>
              </a:rPr>
              <a:t>单元测试</a:t>
            </a:r>
            <a:endParaRPr lang="zh-CN" altLang="en-US" sz="3200">
              <a:solidFill>
                <a:schemeClr val="bg1"/>
              </a:solidFill>
              <a:latin typeface="微软雅黑" panose="020B0503020204020204" pitchFamily="34" charset="-122"/>
              <a:ea typeface="微软雅黑" panose="020B0503020204020204" pitchFamily="34" charset="-122"/>
            </a:endParaRPr>
          </a:p>
        </p:txBody>
      </p:sp>
      <p:grpSp>
        <p:nvGrpSpPr>
          <p:cNvPr id="23557" name="组合 4"/>
          <p:cNvGrpSpPr/>
          <p:nvPr/>
        </p:nvGrpSpPr>
        <p:grpSpPr bwMode="auto">
          <a:xfrm rot="5400000">
            <a:off x="-15081" y="15081"/>
            <a:ext cx="681038" cy="650875"/>
            <a:chOff x="0" y="0"/>
            <a:chExt cx="1122635" cy="1072913"/>
          </a:xfrm>
        </p:grpSpPr>
        <p:sp>
          <p:nvSpPr>
            <p:cNvPr id="23567" name="任意多边形 17"/>
            <p:cNvSpPr/>
            <p:nvPr/>
          </p:nvSpPr>
          <p:spPr bwMode="auto">
            <a:xfrm rot="5400000">
              <a:off x="24861" y="327976"/>
              <a:ext cx="720076" cy="769798"/>
            </a:xfrm>
            <a:custGeom>
              <a:avLst/>
              <a:gdLst>
                <a:gd name="T0" fmla="*/ 0 w 720076"/>
                <a:gd name="T1" fmla="*/ 769798 h 769798"/>
                <a:gd name="T2" fmla="*/ 0 w 720076"/>
                <a:gd name="T3" fmla="*/ 0 h 769798"/>
                <a:gd name="T4" fmla="*/ 720076 w 720076"/>
                <a:gd name="T5" fmla="*/ 0 h 769798"/>
                <a:gd name="T6" fmla="*/ 720076 w 720076"/>
                <a:gd name="T7" fmla="*/ 138995 h 769798"/>
                <a:gd name="T8" fmla="*/ 138995 w 720076"/>
                <a:gd name="T9" fmla="*/ 138995 h 769798"/>
                <a:gd name="T10" fmla="*/ 138995 w 720076"/>
                <a:gd name="T11" fmla="*/ 769798 h 769798"/>
                <a:gd name="T12" fmla="*/ 0 w 720076"/>
                <a:gd name="T13" fmla="*/ 76979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3568" name="任意多边形 18"/>
            <p:cNvSpPr/>
            <p:nvPr/>
          </p:nvSpPr>
          <p:spPr bwMode="auto">
            <a:xfrm rot="5400000">
              <a:off x="416961" y="0"/>
              <a:ext cx="705674" cy="705674"/>
            </a:xfrm>
            <a:custGeom>
              <a:avLst/>
              <a:gdLst>
                <a:gd name="T0" fmla="*/ 0 w 1320800"/>
                <a:gd name="T1" fmla="*/ 0 h 1320800"/>
                <a:gd name="T2" fmla="*/ 4686 w 1320800"/>
                <a:gd name="T3" fmla="*/ 0 h 1320800"/>
                <a:gd name="T4" fmla="*/ 4686 w 1320800"/>
                <a:gd name="T5" fmla="*/ 2437 h 1320800"/>
                <a:gd name="T6" fmla="*/ 4100 w 1320800"/>
                <a:gd name="T7" fmla="*/ 2437 h 1320800"/>
                <a:gd name="T8" fmla="*/ 4100 w 1320800"/>
                <a:gd name="T9" fmla="*/ 586 h 1320800"/>
                <a:gd name="T10" fmla="*/ 586 w 1320800"/>
                <a:gd name="T11" fmla="*/ 586 h 1320800"/>
                <a:gd name="T12" fmla="*/ 586 w 1320800"/>
                <a:gd name="T13" fmla="*/ 4100 h 1320800"/>
                <a:gd name="T14" fmla="*/ 2343 w 1320800"/>
                <a:gd name="T15" fmla="*/ 4100 h 1320800"/>
                <a:gd name="T16" fmla="*/ 2343 w 1320800"/>
                <a:gd name="T17" fmla="*/ 4686 h 1320800"/>
                <a:gd name="T18" fmla="*/ 0 w 1320800"/>
                <a:gd name="T19" fmla="*/ 468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pic>
        <p:nvPicPr>
          <p:cNvPr id="23559" name="图片 8"/>
          <p:cNvPicPr>
            <a:picLocks noChangeAspect="1" noChangeArrowheads="1"/>
          </p:cNvPicPr>
          <p:nvPr/>
        </p:nvPicPr>
        <p:blipFill>
          <a:blip r:embed="rId2">
            <a:extLst>
              <a:ext uri="{28A0092B-C50C-407E-A947-70E740481C1C}">
                <a14:useLocalDpi xmlns:a14="http://schemas.microsoft.com/office/drawing/2010/main" val="0"/>
              </a:ext>
            </a:extLst>
          </a:blip>
          <a:srcRect t="10684"/>
          <a:stretch>
            <a:fillRect/>
          </a:stretch>
        </p:blipFill>
        <p:spPr bwMode="auto">
          <a:xfrm>
            <a:off x="436563" y="982345"/>
            <a:ext cx="2805112" cy="168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1" name="文本框 10"/>
          <p:cNvSpPr txBox="1">
            <a:spLocks noChangeArrowheads="1"/>
          </p:cNvSpPr>
          <p:nvPr/>
        </p:nvSpPr>
        <p:spPr bwMode="auto">
          <a:xfrm>
            <a:off x="387033" y="2904173"/>
            <a:ext cx="2903537"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3200" b="1">
                <a:solidFill>
                  <a:srgbClr val="F4BB3D"/>
                </a:solidFill>
                <a:latin typeface="微软雅黑" panose="020B0503020204020204" pitchFamily="34" charset="-122"/>
                <a:ea typeface="微软雅黑" panose="020B0503020204020204" pitchFamily="34" charset="-122"/>
              </a:rPr>
              <a:t>单元测试</a:t>
            </a:r>
            <a:endParaRPr lang="zh-CN" altLang="en-US" sz="3200" b="1">
              <a:solidFill>
                <a:srgbClr val="F4BB3D"/>
              </a:solidFill>
              <a:latin typeface="微软雅黑" panose="020B0503020204020204" pitchFamily="34" charset="-122"/>
              <a:ea typeface="微软雅黑" panose="020B0503020204020204" pitchFamily="34" charset="-122"/>
            </a:endParaRPr>
          </a:p>
        </p:txBody>
      </p:sp>
      <p:sp>
        <p:nvSpPr>
          <p:cNvPr id="23562" name="TextBox 35"/>
          <p:cNvSpPr txBox="1">
            <a:spLocks noChangeArrowheads="1"/>
          </p:cNvSpPr>
          <p:nvPr/>
        </p:nvSpPr>
        <p:spPr bwMode="auto">
          <a:xfrm>
            <a:off x="387033" y="3517583"/>
            <a:ext cx="2743200" cy="3043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buFont typeface="Arial" panose="020B0604020202020204" pitchFamily="34" charset="0"/>
              <a:buNone/>
            </a:pPr>
            <a:r>
              <a:rPr sz="2400" b="1" dirty="0">
                <a:solidFill>
                  <a:schemeClr val="bg1"/>
                </a:solidFill>
                <a:latin typeface="微软雅黑" panose="020B0503020204020204" pitchFamily="34" charset="-122"/>
                <a:ea typeface="微软雅黑" panose="020B0503020204020204" pitchFamily="34" charset="-122"/>
              </a:rPr>
              <a:t>单元测试又称模块测试，是针对软件设计的最小单位 ─ 程序模块，进行正确性检验的测试工作。其目的在于发现各模块内部可能存在的各种差错。</a:t>
            </a:r>
            <a:endParaRPr sz="2400" b="1"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5890260" y="252730"/>
            <a:ext cx="5654040" cy="2045335"/>
          </a:xfrm>
          <a:prstGeom prst="rect">
            <a:avLst/>
          </a:prstGeom>
        </p:spPr>
      </p:pic>
      <p:graphicFrame>
        <p:nvGraphicFramePr>
          <p:cNvPr id="4" name="表格 3"/>
          <p:cNvGraphicFramePr/>
          <p:nvPr/>
        </p:nvGraphicFramePr>
        <p:xfrm>
          <a:off x="4462145" y="2534285"/>
          <a:ext cx="6371590" cy="4156075"/>
        </p:xfrm>
        <a:graphic>
          <a:graphicData uri="http://schemas.openxmlformats.org/drawingml/2006/table">
            <a:tbl>
              <a:tblPr firstRow="1" bandRow="1">
                <a:tableStyleId>{5940675A-B579-460E-94D1-54222C63F5DA}</a:tableStyleId>
              </a:tblPr>
              <a:tblGrid>
                <a:gridCol w="1686560"/>
                <a:gridCol w="4685030"/>
              </a:tblGrid>
              <a:tr h="401320">
                <a:tc>
                  <a:txBody>
                    <a:bodyPr/>
                    <a:p>
                      <a:pPr marL="0" indent="0" algn="l">
                        <a:buNone/>
                      </a:pPr>
                      <a:r>
                        <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rPr>
                        <a:t>模块</a:t>
                      </a:r>
                      <a:endPar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0" marR="0" marT="63500" marB="635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rPr>
                        <a:t>预期结果</a:t>
                      </a:r>
                      <a:endPar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0" marR="0" marT="63500" marB="635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49275">
                <a:tc>
                  <a:txBody>
                    <a:bodyPr/>
                    <a:p>
                      <a:pPr marL="0" indent="0" algn="l">
                        <a:buNone/>
                      </a:pPr>
                      <a:r>
                        <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rPr>
                        <a:t>用户登录</a:t>
                      </a:r>
                      <a:endPar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0" marR="0" marT="63500" marB="6350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rPr>
                        <a:t>能够成功完成登陆及出错处理</a:t>
                      </a:r>
                      <a:endPar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0" marR="0" marT="63500" marB="6350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72160">
                <a:tc>
                  <a:txBody>
                    <a:bodyPr/>
                    <a:p>
                      <a:pPr marL="0" indent="0" algn="l">
                        <a:buNone/>
                      </a:pPr>
                      <a:r>
                        <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rPr>
                        <a:t>入住登记</a:t>
                      </a:r>
                      <a:endPar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0" marR="0" marT="63500" marB="6350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rPr>
                        <a:t>成功完成入住登记并把相应房间置为有客</a:t>
                      </a:r>
                      <a:endPar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0" marR="0" marT="63500" marB="6350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72160">
                <a:tc>
                  <a:txBody>
                    <a:bodyPr/>
                    <a:p>
                      <a:pPr marL="0" indent="0" algn="l">
                        <a:buNone/>
                      </a:pPr>
                      <a:r>
                        <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rPr>
                        <a:t>退房结账</a:t>
                      </a:r>
                      <a:endPar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0" marR="0" marT="63500" marB="6350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rPr>
                        <a:t>成功进行退房并把相应房间置为空闲</a:t>
                      </a:r>
                      <a:endPar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0" marR="0" marT="63500" marB="6350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75640">
                <a:tc>
                  <a:txBody>
                    <a:bodyPr/>
                    <a:p>
                      <a:pPr marL="0" indent="0" algn="l">
                        <a:buNone/>
                      </a:pPr>
                      <a:r>
                        <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rPr>
                        <a:t>房间状态管理</a:t>
                      </a:r>
                      <a:endPar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0" marR="0" marT="63500" marB="6350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rPr>
                        <a:t>能够成功显示并修改相应房间信息</a:t>
                      </a:r>
                      <a:endPar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0" marR="0" marT="63500" marB="6350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1320">
                <a:tc>
                  <a:txBody>
                    <a:bodyPr/>
                    <a:p>
                      <a:pPr marL="0" indent="0" algn="l">
                        <a:buNone/>
                      </a:pPr>
                      <a:r>
                        <a:rPr lang="en-US" altLang="zh-CN" sz="1800" b="1" u="none">
                          <a:solidFill>
                            <a:srgbClr val="FFFFFF"/>
                          </a:solidFill>
                          <a:latin typeface="宋体" panose="02010600030101010101" pitchFamily="2" charset="-122"/>
                          <a:ea typeface="宋体" panose="02010600030101010101" pitchFamily="2" charset="-122"/>
                          <a:cs typeface="宋体" panose="02010600030101010101" pitchFamily="2" charset="-122"/>
                        </a:rPr>
                        <a:t> </a:t>
                      </a:r>
                      <a:r>
                        <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rPr>
                        <a:t>客户信息管理</a:t>
                      </a:r>
                      <a:endPar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0" marR="0" marT="63500" marB="6350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1200" b="0" u="none">
                          <a:latin typeface="Calibri" panose="020F0502020204030204" pitchFamily="34" charset="0"/>
                          <a:ea typeface="Calibri" panose="020F0502020204030204" pitchFamily="34" charset="0"/>
                          <a:cs typeface="Calibri" panose="020F0502020204030204" pitchFamily="34" charset="0"/>
                        </a:rPr>
                        <a:t> </a:t>
                      </a:r>
                      <a:r>
                        <a:rPr lang="zh-CN" altLang="en-US" sz="1800" b="1">
                          <a:solidFill>
                            <a:srgbClr val="FFFFFF"/>
                          </a:solidFill>
                          <a:latin typeface="宋体" panose="02010600030101010101" pitchFamily="2" charset="-122"/>
                          <a:ea typeface="宋体" panose="02010600030101010101" pitchFamily="2" charset="-122"/>
                          <a:cs typeface="宋体" panose="02010600030101010101" pitchFamily="2" charset="-122"/>
                          <a:sym typeface="+mn-ea"/>
                        </a:rPr>
                        <a:t>能够成功显示并修改相应房间信息</a:t>
                      </a:r>
                      <a:endPar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sym typeface="+mn-ea"/>
                      </a:endParaRPr>
                    </a:p>
                    <a:p>
                      <a:pPr marL="0" indent="0" algn="l">
                        <a:buNone/>
                      </a:pPr>
                      <a:endParaRPr lang="zh-CN" altLang="en-US" sz="1200" b="0" u="none">
                        <a:latin typeface="Calibri" panose="020F0502020204030204" pitchFamily="34" charset="0"/>
                        <a:ea typeface="Calibri" panose="020F0502020204030204" pitchFamily="34" charset="0"/>
                        <a:cs typeface="Calibri" panose="020F0502020204030204" pitchFamily="34" charset="0"/>
                      </a:endParaRPr>
                    </a:p>
                  </a:txBody>
                  <a:tcPr marL="0" marR="0" marT="63500" marB="6350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1320">
                <a:tc>
                  <a:txBody>
                    <a:bodyPr/>
                    <a:p>
                      <a:pPr marL="0" indent="0" algn="l">
                        <a:buNone/>
                      </a:pPr>
                      <a:r>
                        <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rPr>
                        <a:t> 后台管理</a:t>
                      </a:r>
                      <a:endPar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0" marR="0" marT="63500" marB="6350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rPr>
                        <a:t>能成功对员工ne房间信息进行管理</a:t>
                      </a:r>
                      <a:endParaRPr lang="zh-CN" altLang="en-US" sz="1800" b="1" u="none">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0" marR="0" marT="63500" marB="6350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wipe/>
  </p:transition>
</p:sld>
</file>

<file path=ppt/theme/theme1.xml><?xml version="1.0" encoding="utf-8"?>
<a:theme xmlns:a="http://schemas.openxmlformats.org/drawingml/2006/main" name="清风素材 https://12sc.taobao.com">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6029</Words>
  <Application>WPS 演示</Application>
  <PresentationFormat>自定义</PresentationFormat>
  <Paragraphs>860</Paragraphs>
  <Slides>37</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37</vt:i4>
      </vt:variant>
    </vt:vector>
  </HeadingPairs>
  <TitlesOfParts>
    <vt:vector size="48" baseType="lpstr">
      <vt:lpstr>Arial</vt:lpstr>
      <vt:lpstr>宋体</vt:lpstr>
      <vt:lpstr>Wingdings</vt:lpstr>
      <vt:lpstr>Calibri</vt:lpstr>
      <vt:lpstr>Calibri Light</vt:lpstr>
      <vt:lpstr>微软雅黑</vt:lpstr>
      <vt:lpstr>Impact</vt:lpstr>
      <vt:lpstr>方正大黑简体</vt:lpstr>
      <vt:lpstr>Times New Roman</vt:lpstr>
      <vt:lpstr>黑体</vt:lpstr>
      <vt:lpstr>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清风素材;12sc.taobao.com</dc:creator>
  <cp:keywords>12sc.taobao.com</cp:keywords>
  <dc:description>12sc.taobao.com</dc:description>
  <dc:subject>12sc.taobao.com</dc:subject>
  <cp:category>12sc.taobao.com</cp:category>
  <cp:lastModifiedBy>admin</cp:lastModifiedBy>
  <cp:revision>39</cp:revision>
  <dcterms:created xsi:type="dcterms:W3CDTF">2017-05-17T12:53:00Z</dcterms:created>
  <dcterms:modified xsi:type="dcterms:W3CDTF">2017-06-14T14:44:09Z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